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85" r:id="rId3"/>
    <p:sldMasterId id="2147483686" r:id="rId4"/>
  </p:sldMasterIdLst>
  <p:notesMasterIdLst>
    <p:notesMasterId r:id="rId5"/>
  </p:notesMasterIdLst>
  <p:sldIdLst>
    <p:sldId id="256" r:id="rId6"/>
    <p:sldId id="257" r:id="rId7"/>
    <p:sldId id="258" r:id="rId8"/>
    <p:sldId id="259" r:id="rId9"/>
    <p:sldId id="260" r:id="rId10"/>
    <p:sldId id="261" r:id="rId11"/>
  </p:sldIdLst>
  <p:sldSz cy="5143500" cx="9144000"/>
  <p:notesSz cx="6797675" cy="9926625"/>
  <p:embeddedFontLst>
    <p:embeddedFont>
      <p:font typeface="Roboto Thin"/>
      <p:regular r:id="rId12"/>
      <p:bold r:id="rId13"/>
      <p:italic r:id="rId14"/>
      <p:boldItalic r:id="rId15"/>
    </p:embeddedFont>
    <p:embeddedFont>
      <p:font typeface="Roboto"/>
      <p:regular r:id="rId16"/>
      <p:bold r:id="rId17"/>
      <p:italic r:id="rId18"/>
      <p:boldItalic r:id="rId19"/>
    </p:embeddedFont>
    <p:embeddedFont>
      <p:font typeface="Roboto Light"/>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RobotoLight-regular.fntdata"/><Relationship Id="rId11" Type="http://schemas.openxmlformats.org/officeDocument/2006/relationships/slide" Target="slides/slide6.xml"/><Relationship Id="rId22" Type="http://schemas.openxmlformats.org/officeDocument/2006/relationships/font" Target="fonts/RobotoLight-italic.fntdata"/><Relationship Id="rId10" Type="http://schemas.openxmlformats.org/officeDocument/2006/relationships/slide" Target="slides/slide5.xml"/><Relationship Id="rId21" Type="http://schemas.openxmlformats.org/officeDocument/2006/relationships/font" Target="fonts/RobotoLight-bold.fntdata"/><Relationship Id="rId13" Type="http://schemas.openxmlformats.org/officeDocument/2006/relationships/font" Target="fonts/RobotoThin-bold.fntdata"/><Relationship Id="rId12" Type="http://schemas.openxmlformats.org/officeDocument/2006/relationships/font" Target="fonts/RobotoThin-regular.fntdata"/><Relationship Id="rId23" Type="http://schemas.openxmlformats.org/officeDocument/2006/relationships/font" Target="fonts/RobotoLight-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font" Target="fonts/RobotoThin-boldItalic.fntdata"/><Relationship Id="rId14" Type="http://schemas.openxmlformats.org/officeDocument/2006/relationships/font" Target="fonts/RobotoThin-italic.fntdata"/><Relationship Id="rId17" Type="http://schemas.openxmlformats.org/officeDocument/2006/relationships/font" Target="fonts/Roboto-bold.fntdata"/><Relationship Id="rId16" Type="http://schemas.openxmlformats.org/officeDocument/2006/relationships/font" Target="fonts/Roboto-regular.fntdata"/><Relationship Id="rId5" Type="http://schemas.openxmlformats.org/officeDocument/2006/relationships/notesMaster" Target="notesMasters/notesMaster1.xml"/><Relationship Id="rId19" Type="http://schemas.openxmlformats.org/officeDocument/2006/relationships/font" Target="fonts/Roboto-boldItalic.fntdata"/><Relationship Id="rId6" Type="http://schemas.openxmlformats.org/officeDocument/2006/relationships/slide" Target="slides/slide1.xml"/><Relationship Id="rId18" Type="http://schemas.openxmlformats.org/officeDocument/2006/relationships/font" Target="fonts/Roboto-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5659" cy="496332"/>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50443" y="0"/>
            <a:ext cx="2945659" cy="496332"/>
          </a:xfrm>
          <a:prstGeom prst="rect">
            <a:avLst/>
          </a:prstGeom>
          <a:noFill/>
          <a:ln>
            <a:noFill/>
          </a:ln>
        </p:spPr>
        <p:txBody>
          <a:bodyPr anchorCtr="0" anchor="t"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90489"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768" y="4715153"/>
            <a:ext cx="5438140" cy="4466987"/>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28583"/>
            <a:ext cx="2945659" cy="496332"/>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27ae8d89a3_0_242: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27ae8d89a3_0_242: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27ae8d89a3_0_363:notes"/>
          <p:cNvSpPr/>
          <p:nvPr>
            <p:ph idx="2" type="sldImg"/>
          </p:nvPr>
        </p:nvSpPr>
        <p:spPr>
          <a:xfrm>
            <a:off x="90489" y="744538"/>
            <a:ext cx="6616800" cy="37227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27ae8d89a3_0_363:notes"/>
          <p:cNvSpPr txBox="1"/>
          <p:nvPr>
            <p:ph idx="1" type="body"/>
          </p:nvPr>
        </p:nvSpPr>
        <p:spPr>
          <a:xfrm>
            <a:off x="679768" y="4715153"/>
            <a:ext cx="5438100" cy="4467000"/>
          </a:xfrm>
          <a:prstGeom prst="rect">
            <a:avLst/>
          </a:prstGeom>
        </p:spPr>
        <p:txBody>
          <a:bodyPr anchorCtr="0" anchor="t" bIns="91425" lIns="91425" spcFirstLastPara="1" rIns="91425" wrap="square" tIns="91425">
            <a:noAutofit/>
          </a:bodyPr>
          <a:lstStyle/>
          <a:p>
            <a:pPr indent="-171450" lvl="0" marL="171450" rtl="0" algn="l">
              <a:spcBef>
                <a:spcPts val="0"/>
              </a:spcBef>
              <a:spcAft>
                <a:spcPts val="0"/>
              </a:spcAft>
              <a:buClr>
                <a:schemeClr val="dk1"/>
              </a:buClr>
              <a:buSzPts val="1200"/>
              <a:buFont typeface="Calibri"/>
              <a:buChar char="-"/>
            </a:pPr>
            <a:r>
              <a:rPr lang="en-GB"/>
              <a:t>Key thing is its to do with enrichment of data</a:t>
            </a:r>
            <a:endParaRPr/>
          </a:p>
          <a:p>
            <a:pPr indent="-171450" lvl="0" marL="171450" rtl="0" algn="l">
              <a:spcBef>
                <a:spcPts val="0"/>
              </a:spcBef>
              <a:spcAft>
                <a:spcPts val="0"/>
              </a:spcAft>
              <a:buClr>
                <a:schemeClr val="dk1"/>
              </a:buClr>
              <a:buSzPts val="1200"/>
              <a:buFont typeface="Calibri"/>
              <a:buChar char="-"/>
            </a:pPr>
            <a:r>
              <a:rPr lang="en-GB"/>
              <a:t>Intercepts data flow</a:t>
            </a:r>
            <a:endParaRPr/>
          </a:p>
          <a:p>
            <a:pPr indent="-171450" lvl="0" marL="171450" rtl="0" algn="l">
              <a:spcBef>
                <a:spcPts val="0"/>
              </a:spcBef>
              <a:spcAft>
                <a:spcPts val="0"/>
              </a:spcAft>
              <a:buClr>
                <a:schemeClr val="dk1"/>
              </a:buClr>
              <a:buSzPts val="1200"/>
              <a:buFont typeface="Calibri"/>
              <a:buChar char="-"/>
            </a:pPr>
            <a:r>
              <a:rPr lang="en-GB"/>
              <a:t>Like transparent component to change data</a:t>
            </a:r>
            <a:endParaRPr/>
          </a:p>
          <a:p>
            <a:pPr indent="-171450" lvl="0" marL="171450" rtl="0" algn="l">
              <a:spcBef>
                <a:spcPts val="0"/>
              </a:spcBef>
              <a:spcAft>
                <a:spcPts val="0"/>
              </a:spcAft>
              <a:buClr>
                <a:schemeClr val="dk1"/>
              </a:buClr>
              <a:buSzPts val="1200"/>
              <a:buFont typeface="Calibri"/>
              <a:buChar char="-"/>
            </a:pPr>
            <a:r>
              <a:rPr lang="en-GB"/>
              <a:t>Pipeline of business rule inside it which feed in to one another and enrich your data</a:t>
            </a:r>
            <a:endParaRPr/>
          </a:p>
          <a:p>
            <a:pPr indent="-171450" lvl="0" marL="171450" rtl="0" algn="l">
              <a:spcBef>
                <a:spcPts val="0"/>
              </a:spcBef>
              <a:spcAft>
                <a:spcPts val="0"/>
              </a:spcAft>
              <a:buClr>
                <a:schemeClr val="dk1"/>
              </a:buClr>
              <a:buSzPts val="1200"/>
              <a:buFont typeface="Calibri"/>
              <a:buChar char="-"/>
            </a:pPr>
            <a:r>
              <a:rPr lang="en-GB"/>
              <a:t>C, Java, LUA APIs</a:t>
            </a:r>
            <a:endParaRPr/>
          </a:p>
          <a:p>
            <a:pPr indent="-171450" lvl="0" marL="171450" rtl="0" algn="l">
              <a:spcBef>
                <a:spcPts val="0"/>
              </a:spcBef>
              <a:spcAft>
                <a:spcPts val="0"/>
              </a:spcAft>
              <a:buClr>
                <a:schemeClr val="dk1"/>
              </a:buClr>
              <a:buSzPts val="1200"/>
              <a:buFont typeface="Calibri"/>
              <a:buChar char="-"/>
            </a:pPr>
            <a:r>
              <a:rPr lang="en-GB"/>
              <a:t>No rules in by default – BA defines what it needs to do</a:t>
            </a:r>
            <a:endParaRPr/>
          </a:p>
          <a:p>
            <a:pPr indent="-171450" lvl="0" marL="171450" rtl="0" algn="l">
              <a:spcBef>
                <a:spcPts val="0"/>
              </a:spcBef>
              <a:spcAft>
                <a:spcPts val="0"/>
              </a:spcAft>
              <a:buClr>
                <a:schemeClr val="dk1"/>
              </a:buClr>
              <a:buSzPts val="1200"/>
              <a:buFont typeface="Calibri"/>
              <a:buChar char="-"/>
            </a:pPr>
            <a:r>
              <a:rPr lang="en-GB"/>
              <a:t>One module we do ship is refiner which filters and sorts containres (will talk about them later but is basically collection of data eg group of currency pairs) Will lok at refiner later.</a:t>
            </a:r>
            <a:endParaRPr/>
          </a:p>
          <a:p>
            <a:pPr indent="-95250" lvl="0" marL="171450" rtl="0" algn="l">
              <a:spcBef>
                <a:spcPts val="0"/>
              </a:spcBef>
              <a:spcAft>
                <a:spcPts val="0"/>
              </a:spcAft>
              <a:buClr>
                <a:schemeClr val="dk1"/>
              </a:buClr>
              <a:buSzPts val="1200"/>
              <a:buFont typeface="Calibri"/>
              <a:buNone/>
            </a:pPr>
            <a:r>
              <a:t/>
            </a:r>
            <a:endParaRPr/>
          </a:p>
          <a:p>
            <a:pPr indent="-95250" lvl="0" marL="171450" rtl="0" algn="l">
              <a:spcBef>
                <a:spcPts val="0"/>
              </a:spcBef>
              <a:spcAft>
                <a:spcPts val="0"/>
              </a:spcAft>
              <a:buClr>
                <a:schemeClr val="dk1"/>
              </a:buClr>
              <a:buSzPts val="1200"/>
              <a:buFont typeface="Calibri"/>
              <a:buNone/>
            </a:pPr>
            <a:r>
              <a:t/>
            </a:r>
            <a:endParaRPr/>
          </a:p>
          <a:p>
            <a:pPr indent="-171450" lvl="0" marL="171450" rtl="0" algn="l">
              <a:spcBef>
                <a:spcPts val="0"/>
              </a:spcBef>
              <a:spcAft>
                <a:spcPts val="0"/>
              </a:spcAft>
              <a:buClr>
                <a:schemeClr val="dk1"/>
              </a:buClr>
              <a:buSzPts val="1200"/>
              <a:buFont typeface="Calibri"/>
              <a:buChar char="-"/>
            </a:pPr>
            <a:r>
              <a:rPr lang="en-GB"/>
              <a:t>Caplin can supply a pre-canned set of modules that implement business functinoality </a:t>
            </a:r>
            <a:endParaRPr/>
          </a:p>
          <a:p>
            <a:pPr indent="0" lvl="0" marL="0" rtl="0" algn="l">
              <a:spcBef>
                <a:spcPts val="0"/>
              </a:spcBef>
              <a:spcAft>
                <a:spcPts val="0"/>
              </a:spcAft>
              <a:buClr>
                <a:schemeClr val="dk1"/>
              </a:buClr>
              <a:buFont typeface="Arial"/>
              <a:buNone/>
            </a:pPr>
            <a:r>
              <a:rPr lang="en-GB"/>
              <a:t>So for example: derivation of a missing field (simple eg is Mid from Bid and Ask)</a:t>
            </a:r>
            <a:endParaRPr/>
          </a:p>
          <a:p>
            <a:pPr indent="-171450" lvl="0" marL="171450" rtl="0" algn="l">
              <a:spcBef>
                <a:spcPts val="0"/>
              </a:spcBef>
              <a:spcAft>
                <a:spcPts val="0"/>
              </a:spcAft>
              <a:buClr>
                <a:schemeClr val="dk1"/>
              </a:buClr>
              <a:buSzPts val="1200"/>
              <a:buFont typeface="Calibri"/>
              <a:buChar char="-"/>
            </a:pPr>
            <a:r>
              <a:rPr lang="en-GB"/>
              <a:t>Business rules can be written in C, Java, Lua</a:t>
            </a:r>
            <a:endParaRPr/>
          </a:p>
          <a:p>
            <a:pPr indent="-171450" lvl="0" marL="171450" rtl="0" algn="l">
              <a:spcBef>
                <a:spcPts val="0"/>
              </a:spcBef>
              <a:spcAft>
                <a:spcPts val="0"/>
              </a:spcAft>
              <a:buClr>
                <a:schemeClr val="dk1"/>
              </a:buClr>
              <a:buSzPts val="1200"/>
              <a:buFont typeface="Calibri"/>
              <a:buChar char="-"/>
            </a:pPr>
            <a:r>
              <a:rPr lang="en-GB"/>
              <a:t>Generally a customer knows there own requirements so a project would write the rules</a:t>
            </a:r>
            <a:endParaRPr/>
          </a:p>
          <a:p>
            <a:pPr indent="0" lvl="0" marL="0" rtl="0" algn="l">
              <a:spcBef>
                <a:spcPts val="0"/>
              </a:spcBef>
              <a:spcAft>
                <a:spcPts val="0"/>
              </a:spcAft>
              <a:buClr>
                <a:schemeClr val="dk1"/>
              </a:buClr>
              <a:buFont typeface="Calibri"/>
              <a:buNone/>
            </a:pPr>
            <a:r>
              <a:rPr lang="en-GB"/>
              <a:t>- Well, we say java, but in reality you can embed any other JVM scripting engine.</a:t>
            </a:r>
            <a:endParaRPr/>
          </a:p>
          <a:p>
            <a:pPr indent="-171450" lvl="0" marL="171450" rtl="0" algn="l">
              <a:spcBef>
                <a:spcPts val="0"/>
              </a:spcBef>
              <a:spcAft>
                <a:spcPts val="0"/>
              </a:spcAft>
              <a:buClr>
                <a:schemeClr val="dk1"/>
              </a:buClr>
              <a:buSzPts val="1200"/>
              <a:buFont typeface="Calibri"/>
              <a:buChar char="-"/>
            </a:pPr>
            <a:r>
              <a:rPr lang="en-GB"/>
              <a:t>Output of one business rule can be the input to another</a:t>
            </a:r>
            <a:endParaRPr/>
          </a:p>
          <a:p>
            <a:pPr indent="-171450" lvl="0" marL="171450" rtl="0" algn="l">
              <a:spcBef>
                <a:spcPts val="0"/>
              </a:spcBef>
              <a:spcAft>
                <a:spcPts val="0"/>
              </a:spcAft>
              <a:buClr>
                <a:schemeClr val="dk1"/>
              </a:buClr>
              <a:buSzPts val="1200"/>
              <a:buFont typeface="Calibri"/>
              <a:buChar char="-"/>
            </a:pPr>
            <a:r>
              <a:rPr lang="en-GB"/>
              <a:t>Modules can also provide services for other modules</a:t>
            </a:r>
            <a:endParaRPr/>
          </a:p>
          <a:p>
            <a:pPr indent="-171450" lvl="1" marL="628650" rtl="0" algn="l">
              <a:spcBef>
                <a:spcPts val="0"/>
              </a:spcBef>
              <a:spcAft>
                <a:spcPts val="0"/>
              </a:spcAft>
              <a:buClr>
                <a:schemeClr val="dk1"/>
              </a:buClr>
              <a:buSzPts val="1200"/>
              <a:buFont typeface="Calibri"/>
              <a:buChar char="-"/>
            </a:pPr>
            <a:r>
              <a:rPr lang="en-GB"/>
              <a:t>Eg formatting, lua execution, filtering</a:t>
            </a:r>
            <a:endParaRPr/>
          </a:p>
          <a:p>
            <a:pPr indent="-95250" lvl="1" marL="628650" rtl="0" algn="l">
              <a:spcBef>
                <a:spcPts val="0"/>
              </a:spcBef>
              <a:spcAft>
                <a:spcPts val="0"/>
              </a:spcAft>
              <a:buClr>
                <a:schemeClr val="dk1"/>
              </a:buClr>
              <a:buSzPts val="1200"/>
              <a:buFont typeface="Calibri"/>
              <a:buNone/>
            </a:pPr>
            <a:r>
              <a:t/>
            </a:r>
            <a:endParaRPr/>
          </a:p>
          <a:p>
            <a:pPr indent="-171450" lvl="0" marL="171450" rtl="0" algn="l">
              <a:spcBef>
                <a:spcPts val="0"/>
              </a:spcBef>
              <a:spcAft>
                <a:spcPts val="0"/>
              </a:spcAft>
              <a:buClr>
                <a:schemeClr val="dk1"/>
              </a:buClr>
              <a:buSzPts val="1200"/>
              <a:buFont typeface="Calibri"/>
              <a:buChar char="-"/>
            </a:pPr>
            <a:r>
              <a:rPr lang="en-GB"/>
              <a:t>How it sits in the platform – flip chart box diagram</a:t>
            </a:r>
            <a:endParaRPr/>
          </a:p>
          <a:p>
            <a:pPr indent="-171450" lvl="0" marL="171450" rtl="0" algn="l">
              <a:spcBef>
                <a:spcPts val="0"/>
              </a:spcBef>
              <a:spcAft>
                <a:spcPts val="0"/>
              </a:spcAft>
              <a:buClr>
                <a:schemeClr val="dk1"/>
              </a:buClr>
              <a:buSzPts val="1200"/>
              <a:buFont typeface="Calibri"/>
              <a:buChar char="-"/>
            </a:pPr>
            <a:r>
              <a:rPr lang="en-GB"/>
              <a:t>In site meaning:  </a:t>
            </a:r>
            <a:r>
              <a:rPr lang="en-GB" sz="1050">
                <a:solidFill>
                  <a:srgbClr val="222222"/>
                </a:solidFill>
                <a:highlight>
                  <a:srgbClr val="FFFFFF"/>
                </a:highlight>
                <a:latin typeface="Arial"/>
                <a:ea typeface="Arial"/>
                <a:cs typeface="Arial"/>
                <a:sym typeface="Arial"/>
              </a:rPr>
              <a:t> on site, in position, locally, on site, in place</a:t>
            </a:r>
            <a:endParaRPr/>
          </a:p>
          <a:p>
            <a:pPr indent="0" lvl="0" marL="0" rtl="0" algn="l">
              <a:spcBef>
                <a:spcPts val="0"/>
              </a:spcBef>
              <a:spcAft>
                <a:spcPts val="0"/>
              </a:spcAft>
              <a:buNone/>
            </a:pPr>
            <a:r>
              <a:t/>
            </a:r>
            <a:endParaRPr/>
          </a:p>
        </p:txBody>
      </p:sp>
      <p:sp>
        <p:nvSpPr>
          <p:cNvPr id="216" name="Google Shape;216;g27ae8d89a3_0_363:notes"/>
          <p:cNvSpPr txBox="1"/>
          <p:nvPr>
            <p:ph idx="12" type="sldNum"/>
          </p:nvPr>
        </p:nvSpPr>
        <p:spPr>
          <a:xfrm>
            <a:off x="3850443" y="9428583"/>
            <a:ext cx="2945700" cy="496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7ae8d89a3_0_389:notes"/>
          <p:cNvSpPr/>
          <p:nvPr>
            <p:ph idx="2" type="sldImg"/>
          </p:nvPr>
        </p:nvSpPr>
        <p:spPr>
          <a:xfrm>
            <a:off x="90489" y="744538"/>
            <a:ext cx="6616800" cy="37227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27ae8d89a3_0_389:notes"/>
          <p:cNvSpPr txBox="1"/>
          <p:nvPr>
            <p:ph idx="1" type="body"/>
          </p:nvPr>
        </p:nvSpPr>
        <p:spPr>
          <a:xfrm>
            <a:off x="679768" y="4715153"/>
            <a:ext cx="5438100" cy="4467000"/>
          </a:xfrm>
          <a:prstGeom prst="rect">
            <a:avLst/>
          </a:prstGeom>
        </p:spPr>
        <p:txBody>
          <a:bodyPr anchorCtr="0" anchor="t"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a:t>Caplin Transformer</a:t>
            </a:r>
            <a:endParaRPr/>
          </a:p>
          <a:p>
            <a:pPr indent="-88900" lvl="1" marL="457200" rtl="0" algn="l">
              <a:spcBef>
                <a:spcPts val="0"/>
              </a:spcBef>
              <a:spcAft>
                <a:spcPts val="0"/>
              </a:spcAft>
              <a:buClr>
                <a:schemeClr val="dk1"/>
              </a:buClr>
              <a:buSzPts val="1400"/>
              <a:buChar char="○"/>
            </a:pPr>
            <a:r>
              <a:rPr lang="en-GB"/>
              <a:t>Sink: By subscribing to objects supplied by one or more DataSource adapters.</a:t>
            </a:r>
            <a:endParaRPr/>
          </a:p>
          <a:p>
            <a:pPr indent="-76200" lvl="1" marL="457200" rtl="0" algn="l">
              <a:spcBef>
                <a:spcPts val="0"/>
              </a:spcBef>
              <a:spcAft>
                <a:spcPts val="0"/>
              </a:spcAft>
              <a:buClr>
                <a:schemeClr val="dk1"/>
              </a:buClr>
              <a:buSzPts val="1200"/>
              <a:buFont typeface="Calibri"/>
              <a:buChar char="○"/>
            </a:pPr>
            <a:r>
              <a:rPr lang="en-GB"/>
              <a:t>Source: At the same time it can also be an active source, responding to requests from a Caplin Liberator server.</a:t>
            </a:r>
            <a:endParaRPr/>
          </a:p>
          <a:p>
            <a:pPr indent="0" lvl="0" marL="0" rtl="0" algn="l">
              <a:spcBef>
                <a:spcPts val="0"/>
              </a:spcBef>
              <a:spcAft>
                <a:spcPts val="0"/>
              </a:spcAft>
              <a:buNone/>
            </a:pPr>
            <a:r>
              <a:t/>
            </a:r>
            <a:endParaRPr/>
          </a:p>
        </p:txBody>
      </p:sp>
      <p:sp>
        <p:nvSpPr>
          <p:cNvPr id="232" name="Google Shape;232;g27ae8d89a3_0_389:notes"/>
          <p:cNvSpPr txBox="1"/>
          <p:nvPr>
            <p:ph idx="12" type="sldNum"/>
          </p:nvPr>
        </p:nvSpPr>
        <p:spPr>
          <a:xfrm>
            <a:off x="3850443" y="9428583"/>
            <a:ext cx="2945700" cy="496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7ae8d89a3_0_399:notes"/>
          <p:cNvSpPr/>
          <p:nvPr>
            <p:ph idx="2" type="sldImg"/>
          </p:nvPr>
        </p:nvSpPr>
        <p:spPr>
          <a:xfrm>
            <a:off x="90489" y="744538"/>
            <a:ext cx="6616800" cy="37227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7ae8d89a3_0_399:notes"/>
          <p:cNvSpPr txBox="1"/>
          <p:nvPr>
            <p:ph idx="1" type="body"/>
          </p:nvPr>
        </p:nvSpPr>
        <p:spPr>
          <a:xfrm>
            <a:off x="679768" y="4715153"/>
            <a:ext cx="5438100" cy="4467000"/>
          </a:xfrm>
          <a:prstGeom prst="rect">
            <a:avLst/>
          </a:prstGeom>
        </p:spPr>
        <p:txBody>
          <a:bodyPr anchorCtr="0" anchor="t"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a:t>Pricing Integration Adapters take price data from price servers and propagate it to the Caplin Platform</a:t>
            </a:r>
            <a:endParaRPr/>
          </a:p>
          <a:p>
            <a:pPr indent="-171450" lvl="0" marL="171450" rtl="0" algn="l">
              <a:spcBef>
                <a:spcPts val="0"/>
              </a:spcBef>
              <a:spcAft>
                <a:spcPts val="0"/>
              </a:spcAft>
              <a:buClr>
                <a:schemeClr val="dk1"/>
              </a:buClr>
              <a:buSzPts val="1200"/>
              <a:buChar char="•"/>
            </a:pPr>
            <a:r>
              <a:rPr lang="en-GB"/>
              <a:t>They create DataSource records from the price data which are then sent to Transformer</a:t>
            </a:r>
            <a:endParaRPr/>
          </a:p>
          <a:p>
            <a:pPr indent="-171450" lvl="0" marL="171450" rtl="0" algn="l">
              <a:spcBef>
                <a:spcPts val="0"/>
              </a:spcBef>
              <a:spcAft>
                <a:spcPts val="0"/>
              </a:spcAft>
              <a:buClr>
                <a:schemeClr val="dk1"/>
              </a:buClr>
              <a:buSzPts val="1200"/>
              <a:buChar char="•"/>
            </a:pPr>
            <a:r>
              <a:rPr lang="en-GB"/>
              <a:t>Their sink is usually Transformer to do some manipulation of the records</a:t>
            </a:r>
            <a:endParaRPr/>
          </a:p>
          <a:p>
            <a:pPr indent="-171450" lvl="0" marL="171450" rtl="0" algn="l">
              <a:spcBef>
                <a:spcPts val="0"/>
              </a:spcBef>
              <a:spcAft>
                <a:spcPts val="0"/>
              </a:spcAft>
              <a:buClr>
                <a:schemeClr val="dk1"/>
              </a:buClr>
              <a:buSzPts val="1200"/>
              <a:buChar char="•"/>
            </a:pPr>
            <a:r>
              <a:rPr lang="en-GB"/>
              <a:t>Transformer then acts as a source of data providing records/containers back to Liberator to send to the clients</a:t>
            </a:r>
            <a:endParaRPr/>
          </a:p>
          <a:p>
            <a:pPr indent="-95250" lvl="0" marL="171450" rtl="0" algn="l">
              <a:spcBef>
                <a:spcPts val="0"/>
              </a:spcBef>
              <a:spcAft>
                <a:spcPts val="0"/>
              </a:spcAft>
              <a:buClr>
                <a:schemeClr val="dk1"/>
              </a:buClr>
              <a:buSzPts val="1200"/>
              <a:buFont typeface="Arial"/>
              <a:buNone/>
            </a:pPr>
            <a:r>
              <a:t/>
            </a:r>
            <a:endParaRPr/>
          </a:p>
          <a:p>
            <a:pPr indent="-171450" lvl="0" marL="171450" rtl="0" algn="l">
              <a:spcBef>
                <a:spcPts val="0"/>
              </a:spcBef>
              <a:spcAft>
                <a:spcPts val="0"/>
              </a:spcAft>
              <a:buClr>
                <a:schemeClr val="dk1"/>
              </a:buClr>
              <a:buSzPts val="1200"/>
              <a:buChar char="•"/>
            </a:pPr>
            <a:r>
              <a:rPr lang="en-GB"/>
              <a:t>Transformer decides what records to transform based on subject namespace of record passing through</a:t>
            </a:r>
            <a:endParaRPr/>
          </a:p>
        </p:txBody>
      </p:sp>
      <p:sp>
        <p:nvSpPr>
          <p:cNvPr id="243" name="Google Shape;243;g27ae8d89a3_0_399:notes"/>
          <p:cNvSpPr txBox="1"/>
          <p:nvPr>
            <p:ph idx="12" type="sldNum"/>
          </p:nvPr>
        </p:nvSpPr>
        <p:spPr>
          <a:xfrm>
            <a:off x="3850443" y="9428583"/>
            <a:ext cx="2945700" cy="496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7ae8d89a3_0_436:notes"/>
          <p:cNvSpPr/>
          <p:nvPr>
            <p:ph idx="2" type="sldImg"/>
          </p:nvPr>
        </p:nvSpPr>
        <p:spPr>
          <a:xfrm>
            <a:off x="90489" y="744538"/>
            <a:ext cx="6616800" cy="37227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27ae8d89a3_0_436:notes"/>
          <p:cNvSpPr txBox="1"/>
          <p:nvPr>
            <p:ph idx="1" type="body"/>
          </p:nvPr>
        </p:nvSpPr>
        <p:spPr>
          <a:xfrm>
            <a:off x="679768" y="4715153"/>
            <a:ext cx="5438100" cy="4467000"/>
          </a:xfrm>
          <a:prstGeom prst="rect">
            <a:avLst/>
          </a:prstGeom>
        </p:spPr>
        <p:txBody>
          <a:bodyPr anchorCtr="0" anchor="t" bIns="91425" lIns="91425" spcFirstLastPara="1" rIns="91425" wrap="square" tIns="91425">
            <a:noAutofit/>
          </a:bodyPr>
          <a:lstStyle/>
          <a:p>
            <a:pPr indent="0" lvl="0" marL="0" rtl="0" algn="l">
              <a:lnSpc>
                <a:spcPct val="90000"/>
              </a:lnSpc>
              <a:spcBef>
                <a:spcPts val="0"/>
              </a:spcBef>
              <a:spcAft>
                <a:spcPts val="0"/>
              </a:spcAft>
              <a:buNone/>
            </a:pPr>
            <a:r>
              <a:rPr lang="en-GB" sz="1400">
                <a:latin typeface="Arial"/>
                <a:ea typeface="Arial"/>
                <a:cs typeface="Arial"/>
                <a:sym typeface="Arial"/>
              </a:rPr>
              <a:t>Copy Transformer zip to kits directory and deploy Transformer using the Deployment Framework ./dfw deploy</a:t>
            </a:r>
            <a:endParaRPr sz="1400">
              <a:latin typeface="Arial"/>
              <a:ea typeface="Arial"/>
              <a:cs typeface="Arial"/>
              <a:sym typeface="Arial"/>
            </a:endParaRPr>
          </a:p>
          <a:p>
            <a:pPr indent="0" lvl="0" marL="0" rtl="0" algn="l">
              <a:lnSpc>
                <a:spcPct val="90000"/>
              </a:lnSpc>
              <a:spcBef>
                <a:spcPts val="0"/>
              </a:spcBef>
              <a:spcAft>
                <a:spcPts val="0"/>
              </a:spcAft>
              <a:buNone/>
            </a:pPr>
            <a:r>
              <a:rPr lang="en-GB" sz="1400">
                <a:latin typeface="Arial"/>
                <a:ea typeface="Arial"/>
                <a:cs typeface="Arial"/>
                <a:sym typeface="Arial"/>
              </a:rPr>
              <a:t>Start the Deployment Framework: ./dfw start</a:t>
            </a:r>
            <a:endParaRPr sz="1400">
              <a:latin typeface="Arial"/>
              <a:ea typeface="Arial"/>
              <a:cs typeface="Arial"/>
              <a:sym typeface="Arial"/>
            </a:endParaRPr>
          </a:p>
          <a:p>
            <a:pPr indent="0" lvl="0" marL="0" rtl="0" algn="l">
              <a:lnSpc>
                <a:spcPct val="90000"/>
              </a:lnSpc>
              <a:spcBef>
                <a:spcPts val="0"/>
              </a:spcBef>
              <a:spcAft>
                <a:spcPts val="0"/>
              </a:spcAft>
              <a:buClr>
                <a:schemeClr val="dk1"/>
              </a:buClr>
              <a:buFont typeface="Arial"/>
              <a:buNone/>
            </a:pPr>
            <a:r>
              <a:rPr lang="en-GB" sz="1400">
                <a:latin typeface="Arial"/>
                <a:ea typeface="Arial"/>
                <a:cs typeface="Arial"/>
                <a:sym typeface="Arial"/>
              </a:rPr>
              <a:t>Check out the Liberator status page where you will see Transfomer is now up and running</a:t>
            </a:r>
            <a:endParaRPr sz="1400">
              <a:latin typeface="Arial"/>
              <a:ea typeface="Arial"/>
              <a:cs typeface="Arial"/>
              <a:sym typeface="Arial"/>
            </a:endParaRPr>
          </a:p>
        </p:txBody>
      </p:sp>
      <p:sp>
        <p:nvSpPr>
          <p:cNvPr id="266" name="Google Shape;266;g27ae8d89a3_0_436:notes"/>
          <p:cNvSpPr txBox="1"/>
          <p:nvPr>
            <p:ph idx="12" type="sldNum"/>
          </p:nvPr>
        </p:nvSpPr>
        <p:spPr>
          <a:xfrm>
            <a:off x="3850443" y="9428583"/>
            <a:ext cx="2945700" cy="496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27ae8d89a3_0_441:notes"/>
          <p:cNvSpPr/>
          <p:nvPr>
            <p:ph idx="2" type="sldImg"/>
          </p:nvPr>
        </p:nvSpPr>
        <p:spPr>
          <a:xfrm>
            <a:off x="90489" y="744538"/>
            <a:ext cx="6616800" cy="37227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27ae8d89a3_0_441:notes"/>
          <p:cNvSpPr txBox="1"/>
          <p:nvPr>
            <p:ph idx="1" type="body"/>
          </p:nvPr>
        </p:nvSpPr>
        <p:spPr>
          <a:xfrm>
            <a:off x="679768" y="4715153"/>
            <a:ext cx="5438100" cy="446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Font typeface="Calibri"/>
              <a:buNone/>
            </a:pPr>
            <a:r>
              <a:rPr b="1" lang="en-GB"/>
              <a:t>Transformer</a:t>
            </a:r>
            <a:r>
              <a:rPr lang="en-GB"/>
              <a:t> general log information about transformer and it’s connection with peer applications.</a:t>
            </a:r>
            <a:endParaRPr/>
          </a:p>
          <a:p>
            <a:pPr indent="0" lvl="0" marL="0" rtl="0" algn="l">
              <a:spcBef>
                <a:spcPts val="0"/>
              </a:spcBef>
              <a:spcAft>
                <a:spcPts val="0"/>
              </a:spcAft>
              <a:buClr>
                <a:schemeClr val="dk1"/>
              </a:buClr>
              <a:buFont typeface="Calibri"/>
              <a:buNone/>
            </a:pPr>
            <a:r>
              <a:rPr b="1" lang="en-GB"/>
              <a:t>Pipeline log </a:t>
            </a:r>
            <a:r>
              <a:rPr lang="en-GB"/>
              <a:t>shows which subjects your transformer </a:t>
            </a:r>
            <a:r>
              <a:rPr b="1" lang="en-GB"/>
              <a:t>LUA</a:t>
            </a:r>
            <a:r>
              <a:rPr lang="en-GB"/>
              <a:t> modules are acting on and any errors.</a:t>
            </a:r>
            <a:endParaRPr/>
          </a:p>
          <a:p>
            <a:pPr indent="0" lvl="0" marL="0" rtl="0" algn="l">
              <a:spcBef>
                <a:spcPts val="0"/>
              </a:spcBef>
              <a:spcAft>
                <a:spcPts val="0"/>
              </a:spcAft>
              <a:buClr>
                <a:schemeClr val="dk1"/>
              </a:buClr>
              <a:buFont typeface="Calibri"/>
              <a:buNone/>
            </a:pPr>
            <a:r>
              <a:rPr b="1" lang="en-GB"/>
              <a:t>JTM log </a:t>
            </a:r>
            <a:r>
              <a:rPr lang="en-GB"/>
              <a:t>shows which subjects your </a:t>
            </a:r>
            <a:r>
              <a:rPr b="1" lang="en-GB"/>
              <a:t>JAVA</a:t>
            </a:r>
            <a:r>
              <a:rPr lang="en-GB"/>
              <a:t> transformer modules are acting on and any errors.</a:t>
            </a:r>
            <a:endParaRPr/>
          </a:p>
          <a:p>
            <a:pPr indent="0" lvl="0" marL="0" rtl="0" algn="l">
              <a:spcBef>
                <a:spcPts val="0"/>
              </a:spcBef>
              <a:spcAft>
                <a:spcPts val="0"/>
              </a:spcAft>
              <a:buClr>
                <a:schemeClr val="dk1"/>
              </a:buClr>
              <a:buFont typeface="Calibri"/>
              <a:buNone/>
            </a:pPr>
            <a:r>
              <a:rPr b="1" lang="en-GB"/>
              <a:t>Packet log </a:t>
            </a:r>
            <a:r>
              <a:rPr lang="en-GB"/>
              <a:t>DataSource messages coming in and out of transformer from other applications (Liberator or Adapters)</a:t>
            </a:r>
            <a:endParaRPr/>
          </a:p>
        </p:txBody>
      </p:sp>
      <p:sp>
        <p:nvSpPr>
          <p:cNvPr id="280" name="Google Shape;280;g27ae8d89a3_0_441:notes"/>
          <p:cNvSpPr txBox="1"/>
          <p:nvPr>
            <p:ph idx="12" type="sldNum"/>
          </p:nvPr>
        </p:nvSpPr>
        <p:spPr>
          <a:xfrm>
            <a:off x="3850443" y="9428583"/>
            <a:ext cx="2945700" cy="496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png"/><Relationship Id="rId3" Type="http://schemas.openxmlformats.org/officeDocument/2006/relationships/image" Target="../media/image2.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3.jpg"/><Relationship Id="rId3" Type="http://schemas.openxmlformats.org/officeDocument/2006/relationships/image" Target="../media/image1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1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png"/><Relationship Id="rId3" Type="http://schemas.openxmlformats.org/officeDocument/2006/relationships/image" Target="../media/image1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8.jpg"/><Relationship Id="rId3" Type="http://schemas.openxmlformats.org/officeDocument/2006/relationships/image" Target="../media/image1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jpg"/><Relationship Id="rId3" Type="http://schemas.openxmlformats.org/officeDocument/2006/relationships/image" Target="../media/image2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6.png"/><Relationship Id="rId3"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0" Type="http://schemas.openxmlformats.org/officeDocument/2006/relationships/image" Target="../media/image47.png"/><Relationship Id="rId11" Type="http://schemas.openxmlformats.org/officeDocument/2006/relationships/image" Target="../media/image29.png"/><Relationship Id="rId22" Type="http://schemas.openxmlformats.org/officeDocument/2006/relationships/image" Target="../media/image43.png"/><Relationship Id="rId10" Type="http://schemas.openxmlformats.org/officeDocument/2006/relationships/image" Target="../media/image18.png"/><Relationship Id="rId21" Type="http://schemas.openxmlformats.org/officeDocument/2006/relationships/image" Target="../media/image40.png"/><Relationship Id="rId13" Type="http://schemas.openxmlformats.org/officeDocument/2006/relationships/image" Target="../media/image37.png"/><Relationship Id="rId12" Type="http://schemas.openxmlformats.org/officeDocument/2006/relationships/image" Target="../media/image24.png"/><Relationship Id="rId23" Type="http://schemas.openxmlformats.org/officeDocument/2006/relationships/image" Target="../media/image41.png"/><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7.png"/><Relationship Id="rId4" Type="http://schemas.openxmlformats.org/officeDocument/2006/relationships/image" Target="../media/image21.png"/><Relationship Id="rId9" Type="http://schemas.openxmlformats.org/officeDocument/2006/relationships/image" Target="../media/image23.png"/><Relationship Id="rId15" Type="http://schemas.openxmlformats.org/officeDocument/2006/relationships/image" Target="../media/image31.png"/><Relationship Id="rId14" Type="http://schemas.openxmlformats.org/officeDocument/2006/relationships/image" Target="../media/image36.png"/><Relationship Id="rId17" Type="http://schemas.openxmlformats.org/officeDocument/2006/relationships/image" Target="../media/image30.png"/><Relationship Id="rId16" Type="http://schemas.openxmlformats.org/officeDocument/2006/relationships/image" Target="../media/image25.png"/><Relationship Id="rId5" Type="http://schemas.openxmlformats.org/officeDocument/2006/relationships/image" Target="../media/image19.png"/><Relationship Id="rId19" Type="http://schemas.openxmlformats.org/officeDocument/2006/relationships/image" Target="../media/image35.png"/><Relationship Id="rId6" Type="http://schemas.openxmlformats.org/officeDocument/2006/relationships/image" Target="../media/image22.png"/><Relationship Id="rId18" Type="http://schemas.openxmlformats.org/officeDocument/2006/relationships/image" Target="../media/image34.png"/><Relationship Id="rId7" Type="http://schemas.openxmlformats.org/officeDocument/2006/relationships/image" Target="../media/image27.png"/><Relationship Id="rId8" Type="http://schemas.openxmlformats.org/officeDocument/2006/relationships/image" Target="../media/image39.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6.jpg"/><Relationship Id="rId3" Type="http://schemas.openxmlformats.org/officeDocument/2006/relationships/image" Target="../media/image4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Platform Title">
  <p:cSld name="Caplin Platform Title">
    <p:bg>
      <p:bgPr>
        <a:blipFill rotWithShape="1">
          <a:blip r:embed="rId2">
            <a:alphaModFix/>
          </a:blip>
          <a:stretch>
            <a:fillRect b="0" l="0" r="0" t="0"/>
          </a:stretch>
        </a:blipFill>
      </p:bgPr>
    </p:bg>
    <p:spTree>
      <p:nvGrpSpPr>
        <p:cNvPr id="14" name="Shape 14"/>
        <p:cNvGrpSpPr/>
        <p:nvPr/>
      </p:nvGrpSpPr>
      <p:grpSpPr>
        <a:xfrm>
          <a:off x="0" y="0"/>
          <a:ext cx="0" cy="0"/>
          <a:chOff x="0" y="0"/>
          <a:chExt cx="0" cy="0"/>
        </a:xfrm>
      </p:grpSpPr>
      <p:sp>
        <p:nvSpPr>
          <p:cNvPr id="15" name="Google Shape;15;p2"/>
          <p:cNvSpPr txBox="1"/>
          <p:nvPr>
            <p:ph idx="1" type="subTitle"/>
          </p:nvPr>
        </p:nvSpPr>
        <p:spPr>
          <a:xfrm>
            <a:off x="3718560" y="2061210"/>
            <a:ext cx="5039400" cy="13143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sp>
        <p:nvSpPr>
          <p:cNvPr id="16" name="Google Shape;16;p2"/>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pic>
        <p:nvPicPr>
          <p:cNvPr id="17" name="Google Shape;17;p2"/>
          <p:cNvPicPr preferRelativeResize="0"/>
          <p:nvPr/>
        </p:nvPicPr>
        <p:blipFill rotWithShape="1">
          <a:blip r:embed="rId3">
            <a:alphaModFix/>
          </a:blip>
          <a:srcRect b="0" l="0" r="0" t="0"/>
          <a:stretch/>
        </p:blipFill>
        <p:spPr>
          <a:xfrm>
            <a:off x="6637424" y="4289191"/>
            <a:ext cx="2026800" cy="2331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lt1"/>
        </a:solidFill>
      </p:bgPr>
    </p:bg>
    <p:spTree>
      <p:nvGrpSpPr>
        <p:cNvPr id="54" name="Shape 54"/>
        <p:cNvGrpSpPr/>
        <p:nvPr/>
      </p:nvGrpSpPr>
      <p:grpSpPr>
        <a:xfrm>
          <a:off x="0" y="0"/>
          <a:ext cx="0" cy="0"/>
          <a:chOff x="0" y="0"/>
          <a:chExt cx="0" cy="0"/>
        </a:xfrm>
      </p:grpSpPr>
      <p:sp>
        <p:nvSpPr>
          <p:cNvPr id="55" name="Google Shape;55;p11"/>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6" name="Shape 56"/>
        <p:cNvGrpSpPr/>
        <p:nvPr/>
      </p:nvGrpSpPr>
      <p:grpSpPr>
        <a:xfrm>
          <a:off x="0" y="0"/>
          <a:ext cx="0" cy="0"/>
          <a:chOff x="0" y="0"/>
          <a:chExt cx="0" cy="0"/>
        </a:xfrm>
      </p:grpSpPr>
      <p:sp>
        <p:nvSpPr>
          <p:cNvPr id="57" name="Google Shape;57;p12"/>
          <p:cNvSpPr txBox="1"/>
          <p:nvPr>
            <p:ph type="title"/>
          </p:nvPr>
        </p:nvSpPr>
        <p:spPr>
          <a:xfrm>
            <a:off x="457204" y="204787"/>
            <a:ext cx="3008400" cy="8715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chemeClr val="dk1"/>
              </a:buClr>
              <a:buSzPts val="1400"/>
              <a:buFont typeface="Arial"/>
              <a:buNone/>
              <a:defRPr b="1" i="0" sz="20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58" name="Google Shape;58;p12"/>
          <p:cNvSpPr txBox="1"/>
          <p:nvPr>
            <p:ph idx="1" type="body"/>
          </p:nvPr>
        </p:nvSpPr>
        <p:spPr>
          <a:xfrm>
            <a:off x="3575050" y="204790"/>
            <a:ext cx="5111700" cy="4389900"/>
          </a:xfrm>
          <a:prstGeom prst="rect">
            <a:avLst/>
          </a:prstGeom>
          <a:noFill/>
          <a:ln>
            <a:noFill/>
          </a:ln>
        </p:spPr>
        <p:txBody>
          <a:bodyPr anchorCtr="0" anchor="t" bIns="91425" lIns="91425" spcFirstLastPara="1" rIns="91425" wrap="square" tIns="91425">
            <a:noAutofit/>
          </a:bodyPr>
          <a:lstStyle>
            <a:lvl1pPr indent="-317500" lvl="0" marL="457200" marR="0" rtl="0" algn="l">
              <a:spcBef>
                <a:spcPts val="560"/>
              </a:spcBef>
              <a:spcAft>
                <a:spcPts val="0"/>
              </a:spcAft>
              <a:buClr>
                <a:schemeClr val="accent6"/>
              </a:buClr>
              <a:buSzPts val="1400"/>
              <a:buFont typeface="Merriweather Sans"/>
              <a:buChar char="▶"/>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9" name="Google Shape;59;p12"/>
          <p:cNvSpPr txBox="1"/>
          <p:nvPr>
            <p:ph idx="2" type="body"/>
          </p:nvPr>
        </p:nvSpPr>
        <p:spPr>
          <a:xfrm>
            <a:off x="457204" y="1076327"/>
            <a:ext cx="3008400" cy="35184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280"/>
              </a:spcBef>
              <a:spcAft>
                <a:spcPts val="0"/>
              </a:spcAft>
              <a:buClr>
                <a:schemeClr val="accent6"/>
              </a:buClr>
              <a:buSzPts val="1600"/>
              <a:buFont typeface="Merriweather Sans"/>
              <a:buNone/>
              <a:defRPr b="0" i="0" sz="14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
        <p:nvSpPr>
          <p:cNvPr id="60" name="Google Shape;60;p12"/>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bg>
      <p:bgPr>
        <a:blipFill rotWithShape="1">
          <a:blip r:embed="rId2">
            <a:alphaModFix/>
          </a:blip>
          <a:stretch>
            <a:fillRect b="0" l="0" r="0" t="0"/>
          </a:stretch>
        </a:blipFill>
      </p:bgPr>
    </p:bg>
    <p:spTree>
      <p:nvGrpSpPr>
        <p:cNvPr id="61" name="Shape 61"/>
        <p:cNvGrpSpPr/>
        <p:nvPr/>
      </p:nvGrpSpPr>
      <p:grpSpPr>
        <a:xfrm>
          <a:off x="0" y="0"/>
          <a:ext cx="0" cy="0"/>
          <a:chOff x="0" y="0"/>
          <a:chExt cx="0" cy="0"/>
        </a:xfrm>
      </p:grpSpPr>
      <p:sp>
        <p:nvSpPr>
          <p:cNvPr id="62" name="Google Shape;62;p13"/>
          <p:cNvSpPr txBox="1"/>
          <p:nvPr>
            <p:ph type="title"/>
          </p:nvPr>
        </p:nvSpPr>
        <p:spPr>
          <a:xfrm>
            <a:off x="1792288" y="3600451"/>
            <a:ext cx="5486400" cy="4251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chemeClr val="accent6"/>
              </a:buClr>
              <a:buSzPts val="1400"/>
              <a:buFont typeface="Arial"/>
              <a:buNone/>
              <a:defRPr b="1" i="0" sz="2000" u="none" cap="none" strike="noStrike">
                <a:solidFill>
                  <a:schemeClr val="accent6"/>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63" name="Google Shape;63;p13"/>
          <p:cNvSpPr/>
          <p:nvPr>
            <p:ph idx="2" type="pic"/>
          </p:nvPr>
        </p:nvSpPr>
        <p:spPr>
          <a:xfrm>
            <a:off x="1792288" y="459581"/>
            <a:ext cx="5486400" cy="3086100"/>
          </a:xfrm>
          <a:prstGeom prst="rect">
            <a:avLst/>
          </a:prstGeom>
          <a:noFill/>
          <a:ln>
            <a:noFill/>
          </a:ln>
        </p:spPr>
        <p:txBody>
          <a:bodyPr anchorCtr="0" anchor="t" bIns="91425" lIns="91425" spcFirstLastPara="1" rIns="91425" wrap="square" tIns="91425">
            <a:noAutofit/>
          </a:bodyPr>
          <a:lstStyle>
            <a:lvl1pPr indent="0" lvl="0" marL="0" marR="0" rtl="0" algn="l">
              <a:spcBef>
                <a:spcPts val="640"/>
              </a:spcBef>
              <a:spcAft>
                <a:spcPts val="0"/>
              </a:spcAft>
              <a:buClr>
                <a:schemeClr val="accent6"/>
              </a:buClr>
              <a:buSzPts val="1400"/>
              <a:buFont typeface="Merriweather Sans"/>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9pPr>
          </a:lstStyle>
          <a:p/>
        </p:txBody>
      </p:sp>
      <p:sp>
        <p:nvSpPr>
          <p:cNvPr id="64" name="Google Shape;64;p13"/>
          <p:cNvSpPr txBox="1"/>
          <p:nvPr>
            <p:ph idx="1" type="body"/>
          </p:nvPr>
        </p:nvSpPr>
        <p:spPr>
          <a:xfrm>
            <a:off x="1792288" y="4025504"/>
            <a:ext cx="5486400" cy="6036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280"/>
              </a:spcBef>
              <a:spcAft>
                <a:spcPts val="0"/>
              </a:spcAft>
              <a:buClr>
                <a:schemeClr val="accent6"/>
              </a:buClr>
              <a:buSzPts val="1600"/>
              <a:buFont typeface="Merriweather Sans"/>
              <a:buNone/>
              <a:defRPr b="0" i="0" sz="14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
        <p:nvSpPr>
          <p:cNvPr id="65" name="Google Shape;65;p13"/>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Direct Title">
  <p:cSld name="Caplin Direct Title">
    <p:bg>
      <p:bgPr>
        <a:blipFill rotWithShape="1">
          <a:blip r:embed="rId2">
            <a:alphaModFix/>
          </a:blip>
          <a:stretch>
            <a:fillRect b="0" l="0" r="0" t="0"/>
          </a:stretch>
        </a:blipFill>
      </p:bgPr>
    </p:bg>
    <p:spTree>
      <p:nvGrpSpPr>
        <p:cNvPr id="66" name="Shape 66"/>
        <p:cNvGrpSpPr/>
        <p:nvPr/>
      </p:nvGrpSpPr>
      <p:grpSpPr>
        <a:xfrm>
          <a:off x="0" y="0"/>
          <a:ext cx="0" cy="0"/>
          <a:chOff x="0" y="0"/>
          <a:chExt cx="0" cy="0"/>
        </a:xfrm>
      </p:grpSpPr>
      <p:sp>
        <p:nvSpPr>
          <p:cNvPr id="67" name="Google Shape;67;p14"/>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68" name="Google Shape;68;p14"/>
          <p:cNvSpPr txBox="1"/>
          <p:nvPr>
            <p:ph idx="1" type="subTitle"/>
          </p:nvPr>
        </p:nvSpPr>
        <p:spPr>
          <a:xfrm>
            <a:off x="3718560" y="2061210"/>
            <a:ext cx="5039400" cy="13143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69" name="Google Shape;69;p14"/>
          <p:cNvPicPr preferRelativeResize="0"/>
          <p:nvPr/>
        </p:nvPicPr>
        <p:blipFill rotWithShape="1">
          <a:blip r:embed="rId3">
            <a:alphaModFix/>
          </a:blip>
          <a:srcRect b="0" l="0" r="0" t="0"/>
          <a:stretch/>
        </p:blipFill>
        <p:spPr>
          <a:xfrm>
            <a:off x="6637424" y="4289191"/>
            <a:ext cx="2026800" cy="2331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integration Suite Title">
  <p:cSld name="Caplin integration Suite Title">
    <p:bg>
      <p:bgPr>
        <a:blipFill rotWithShape="1">
          <a:blip r:embed="rId2">
            <a:alphaModFix/>
          </a:blip>
          <a:stretch>
            <a:fillRect b="0" l="0" r="0" t="0"/>
          </a:stretch>
        </a:blipFill>
      </p:bgPr>
    </p:bg>
    <p:spTree>
      <p:nvGrpSpPr>
        <p:cNvPr id="70" name="Shape 70"/>
        <p:cNvGrpSpPr/>
        <p:nvPr/>
      </p:nvGrpSpPr>
      <p:grpSpPr>
        <a:xfrm>
          <a:off x="0" y="0"/>
          <a:ext cx="0" cy="0"/>
          <a:chOff x="0" y="0"/>
          <a:chExt cx="0" cy="0"/>
        </a:xfrm>
      </p:grpSpPr>
      <p:sp>
        <p:nvSpPr>
          <p:cNvPr id="71" name="Google Shape;71;p15"/>
          <p:cNvSpPr txBox="1"/>
          <p:nvPr>
            <p:ph idx="1" type="subTitle"/>
          </p:nvPr>
        </p:nvSpPr>
        <p:spPr>
          <a:xfrm>
            <a:off x="3718560" y="2061210"/>
            <a:ext cx="5039400" cy="13143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sp>
        <p:nvSpPr>
          <p:cNvPr id="72" name="Google Shape;72;p15"/>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pic>
        <p:nvPicPr>
          <p:cNvPr id="73" name="Google Shape;73;p15"/>
          <p:cNvPicPr preferRelativeResize="0"/>
          <p:nvPr/>
        </p:nvPicPr>
        <p:blipFill rotWithShape="1">
          <a:blip r:embed="rId3">
            <a:alphaModFix/>
          </a:blip>
          <a:srcRect b="0" l="0" r="0" t="0"/>
          <a:stretch/>
        </p:blipFill>
        <p:spPr>
          <a:xfrm>
            <a:off x="6637424" y="4289191"/>
            <a:ext cx="2026800" cy="2331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Prof Services Title">
  <p:cSld name="Caplin Prof Services Title">
    <p:bg>
      <p:bgPr>
        <a:blipFill rotWithShape="1">
          <a:blip r:embed="rId2">
            <a:alphaModFix/>
          </a:blip>
          <a:stretch>
            <a:fillRect b="0" l="0" r="0" t="0"/>
          </a:stretch>
        </a:blipFill>
      </p:bgPr>
    </p:bg>
    <p:spTree>
      <p:nvGrpSpPr>
        <p:cNvPr id="74" name="Shape 74"/>
        <p:cNvGrpSpPr/>
        <p:nvPr/>
      </p:nvGrpSpPr>
      <p:grpSpPr>
        <a:xfrm>
          <a:off x="0" y="0"/>
          <a:ext cx="0" cy="0"/>
          <a:chOff x="0" y="0"/>
          <a:chExt cx="0" cy="0"/>
        </a:xfrm>
      </p:grpSpPr>
      <p:sp>
        <p:nvSpPr>
          <p:cNvPr id="75" name="Google Shape;75;p16"/>
          <p:cNvSpPr txBox="1"/>
          <p:nvPr>
            <p:ph idx="1" type="subTitle"/>
          </p:nvPr>
        </p:nvSpPr>
        <p:spPr>
          <a:xfrm>
            <a:off x="3718560" y="2061210"/>
            <a:ext cx="5039400" cy="13143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sp>
        <p:nvSpPr>
          <p:cNvPr id="76" name="Google Shape;76;p16"/>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pic>
        <p:nvPicPr>
          <p:cNvPr id="77" name="Google Shape;77;p16"/>
          <p:cNvPicPr preferRelativeResize="0"/>
          <p:nvPr/>
        </p:nvPicPr>
        <p:blipFill rotWithShape="1">
          <a:blip r:embed="rId3">
            <a:alphaModFix/>
          </a:blip>
          <a:srcRect b="0" l="0" r="0" t="0"/>
          <a:stretch/>
        </p:blipFill>
        <p:spPr>
          <a:xfrm>
            <a:off x="6637424" y="4289191"/>
            <a:ext cx="2026800" cy="2331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Trader Title">
  <p:cSld name="Caplin Trader Title">
    <p:bg>
      <p:bgPr>
        <a:blipFill rotWithShape="1">
          <a:blip r:embed="rId2">
            <a:alphaModFix/>
          </a:blip>
          <a:stretch>
            <a:fillRect b="0" l="0" r="0" t="0"/>
          </a:stretch>
        </a:blipFill>
      </p:bgPr>
    </p:bg>
    <p:spTree>
      <p:nvGrpSpPr>
        <p:cNvPr id="78" name="Shape 78"/>
        <p:cNvGrpSpPr/>
        <p:nvPr/>
      </p:nvGrpSpPr>
      <p:grpSpPr>
        <a:xfrm>
          <a:off x="0" y="0"/>
          <a:ext cx="0" cy="0"/>
          <a:chOff x="0" y="0"/>
          <a:chExt cx="0" cy="0"/>
        </a:xfrm>
      </p:grpSpPr>
      <p:sp>
        <p:nvSpPr>
          <p:cNvPr id="79" name="Google Shape;79;p17"/>
          <p:cNvSpPr txBox="1"/>
          <p:nvPr>
            <p:ph idx="1" type="subTitle"/>
          </p:nvPr>
        </p:nvSpPr>
        <p:spPr>
          <a:xfrm>
            <a:off x="3718560" y="2061210"/>
            <a:ext cx="5039400" cy="13143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80" name="Google Shape;80;p17"/>
          <p:cNvPicPr preferRelativeResize="0"/>
          <p:nvPr/>
        </p:nvPicPr>
        <p:blipFill rotWithShape="1">
          <a:blip r:embed="rId3">
            <a:alphaModFix/>
          </a:blip>
          <a:srcRect b="0" l="0" r="0" t="0"/>
          <a:stretch/>
        </p:blipFill>
        <p:spPr>
          <a:xfrm>
            <a:off x="6637424" y="4289191"/>
            <a:ext cx="2026800" cy="233100"/>
          </a:xfrm>
          <a:prstGeom prst="rect">
            <a:avLst/>
          </a:prstGeom>
          <a:noFill/>
          <a:ln>
            <a:noFill/>
          </a:ln>
        </p:spPr>
      </p:pic>
      <p:sp>
        <p:nvSpPr>
          <p:cNvPr id="81" name="Google Shape;81;p17"/>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9" name="Shape 89"/>
        <p:cNvGrpSpPr/>
        <p:nvPr/>
      </p:nvGrpSpPr>
      <p:grpSpPr>
        <a:xfrm>
          <a:off x="0" y="0"/>
          <a:ext cx="0" cy="0"/>
          <a:chOff x="0" y="0"/>
          <a:chExt cx="0" cy="0"/>
        </a:xfrm>
      </p:grpSpPr>
      <p:pic>
        <p:nvPicPr>
          <p:cNvPr descr="Caplin Presentation Template 2017.jpg" id="90" name="Google Shape;90;p19"/>
          <p:cNvPicPr preferRelativeResize="0"/>
          <p:nvPr/>
        </p:nvPicPr>
        <p:blipFill rotWithShape="1">
          <a:blip r:embed="rId2">
            <a:alphaModFix/>
          </a:blip>
          <a:srcRect b="0" l="0" r="0" t="0"/>
          <a:stretch/>
        </p:blipFill>
        <p:spPr>
          <a:xfrm>
            <a:off x="714" y="0"/>
            <a:ext cx="9142571" cy="5143500"/>
          </a:xfrm>
          <a:prstGeom prst="rect">
            <a:avLst/>
          </a:prstGeom>
          <a:noFill/>
          <a:ln>
            <a:noFill/>
          </a:ln>
        </p:spPr>
      </p:pic>
      <p:sp>
        <p:nvSpPr>
          <p:cNvPr id="91" name="Google Shape;91;p19"/>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92" name="Google Shape;92;p19"/>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93" name="Google Shape;93;p19"/>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94" name="Google Shape;94;p19"/>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2020   |   Confidential</a:t>
            </a:r>
            <a:endParaRPr sz="700">
              <a:solidFill>
                <a:srgbClr val="FFFFFF"/>
              </a:solidFill>
              <a:latin typeface="Roboto Light"/>
              <a:ea typeface="Roboto Light"/>
              <a:cs typeface="Roboto Light"/>
              <a:sym typeface="Roboto Light"/>
            </a:endParaRPr>
          </a:p>
        </p:txBody>
      </p:sp>
      <p:pic>
        <p:nvPicPr>
          <p:cNvPr descr="Caplin Logo 3.png" id="95" name="Google Shape;95;p19"/>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spTree>
      <p:nvGrpSpPr>
        <p:cNvPr id="96" name="Shape 96"/>
        <p:cNvGrpSpPr/>
        <p:nvPr/>
      </p:nvGrpSpPr>
      <p:grpSpPr>
        <a:xfrm>
          <a:off x="0" y="0"/>
          <a:ext cx="0" cy="0"/>
          <a:chOff x="0" y="0"/>
          <a:chExt cx="0" cy="0"/>
        </a:xfrm>
      </p:grpSpPr>
      <p:pic>
        <p:nvPicPr>
          <p:cNvPr descr="BG Image 1.png" id="97" name="Google Shape;97;p20"/>
          <p:cNvPicPr preferRelativeResize="0"/>
          <p:nvPr/>
        </p:nvPicPr>
        <p:blipFill rotWithShape="1">
          <a:blip r:embed="rId2">
            <a:alphaModFix/>
          </a:blip>
          <a:srcRect b="0" l="9" r="9" t="0"/>
          <a:stretch/>
        </p:blipFill>
        <p:spPr>
          <a:xfrm>
            <a:off x="714" y="0"/>
            <a:ext cx="9142568" cy="5143499"/>
          </a:xfrm>
          <a:prstGeom prst="rect">
            <a:avLst/>
          </a:prstGeom>
          <a:noFill/>
          <a:ln>
            <a:noFill/>
          </a:ln>
        </p:spPr>
      </p:pic>
      <p:sp>
        <p:nvSpPr>
          <p:cNvPr id="98" name="Google Shape;98;p20"/>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99" name="Google Shape;99;p20"/>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100" name="Google Shape;100;p20"/>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101" name="Google Shape;101;p20"/>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2020   |   Confidential</a:t>
            </a:r>
            <a:endParaRPr sz="700">
              <a:solidFill>
                <a:srgbClr val="FFFFFF"/>
              </a:solidFill>
              <a:latin typeface="Roboto Light"/>
              <a:ea typeface="Roboto Light"/>
              <a:cs typeface="Roboto Light"/>
              <a:sym typeface="Roboto Light"/>
            </a:endParaRPr>
          </a:p>
        </p:txBody>
      </p:sp>
      <p:pic>
        <p:nvPicPr>
          <p:cNvPr descr="Caplin Logo 3.png" id="102" name="Google Shape;102;p20"/>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1">
  <p:cSld name="TITLE_1_1">
    <p:spTree>
      <p:nvGrpSpPr>
        <p:cNvPr id="103" name="Shape 103"/>
        <p:cNvGrpSpPr/>
        <p:nvPr/>
      </p:nvGrpSpPr>
      <p:grpSpPr>
        <a:xfrm>
          <a:off x="0" y="0"/>
          <a:ext cx="0" cy="0"/>
          <a:chOff x="0" y="0"/>
          <a:chExt cx="0" cy="0"/>
        </a:xfrm>
      </p:grpSpPr>
      <p:pic>
        <p:nvPicPr>
          <p:cNvPr descr="BG Image 2.png" id="104" name="Google Shape;104;p21"/>
          <p:cNvPicPr preferRelativeResize="0"/>
          <p:nvPr/>
        </p:nvPicPr>
        <p:blipFill rotWithShape="1">
          <a:blip r:embed="rId2">
            <a:alphaModFix/>
          </a:blip>
          <a:srcRect b="0" l="9" r="9" t="0"/>
          <a:stretch/>
        </p:blipFill>
        <p:spPr>
          <a:xfrm>
            <a:off x="714" y="0"/>
            <a:ext cx="9142568" cy="5143499"/>
          </a:xfrm>
          <a:prstGeom prst="rect">
            <a:avLst/>
          </a:prstGeom>
          <a:noFill/>
          <a:ln>
            <a:noFill/>
          </a:ln>
        </p:spPr>
      </p:pic>
      <p:sp>
        <p:nvSpPr>
          <p:cNvPr id="105" name="Google Shape;105;p21"/>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106" name="Google Shape;106;p21"/>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107" name="Google Shape;107;p21"/>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108" name="Google Shape;108;p21"/>
          <p:cNvSpPr txBox="1"/>
          <p:nvPr/>
        </p:nvSpPr>
        <p:spPr>
          <a:xfrm>
            <a:off x="3640050" y="4827600"/>
            <a:ext cx="1863900" cy="252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2020   |   Confidential</a:t>
            </a:r>
            <a:endParaRPr sz="700">
              <a:solidFill>
                <a:srgbClr val="FFFFFF"/>
              </a:solidFill>
              <a:latin typeface="Roboto Light"/>
              <a:ea typeface="Roboto Light"/>
              <a:cs typeface="Roboto Light"/>
              <a:sym typeface="Roboto Light"/>
            </a:endParaRPr>
          </a:p>
        </p:txBody>
      </p:sp>
      <p:pic>
        <p:nvPicPr>
          <p:cNvPr descr="Caplin Logo 3.png" id="109" name="Google Shape;109;p21"/>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8" name="Shape 18"/>
        <p:cNvGrpSpPr/>
        <p:nvPr/>
      </p:nvGrpSpPr>
      <p:grpSpPr>
        <a:xfrm>
          <a:off x="0" y="0"/>
          <a:ext cx="0" cy="0"/>
          <a:chOff x="0" y="0"/>
          <a:chExt cx="0" cy="0"/>
        </a:xfrm>
      </p:grpSpPr>
      <p:sp>
        <p:nvSpPr>
          <p:cNvPr id="19" name="Google Shape;19;p3"/>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40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20" name="Google Shape;20;p3"/>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317500" lvl="0" marL="457200" marR="0" rtl="0" algn="l">
              <a:spcBef>
                <a:spcPts val="560"/>
              </a:spcBef>
              <a:spcAft>
                <a:spcPts val="0"/>
              </a:spcAft>
              <a:buClr>
                <a:schemeClr val="accent6"/>
              </a:buClr>
              <a:buSzPts val="1400"/>
              <a:buFont typeface="Merriweather Sans"/>
              <a:buChar char="▶"/>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1" name="Google Shape;21;p3"/>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0" name="Shape 110"/>
        <p:cNvGrpSpPr/>
        <p:nvPr/>
      </p:nvGrpSpPr>
      <p:grpSpPr>
        <a:xfrm>
          <a:off x="0" y="0"/>
          <a:ext cx="0" cy="0"/>
          <a:chOff x="0" y="0"/>
          <a:chExt cx="0" cy="0"/>
        </a:xfrm>
      </p:grpSpPr>
      <p:pic>
        <p:nvPicPr>
          <p:cNvPr descr="Caplin Presentation Template 20172.jpg" id="111" name="Google Shape;111;p22"/>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112" name="Google Shape;112;p22"/>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081730"/>
              </a:buClr>
              <a:buSzPts val="2400"/>
              <a:buFont typeface="Roboto Thin"/>
              <a:buNone/>
              <a:defRPr sz="2400">
                <a:solidFill>
                  <a:srgbClr val="081730"/>
                </a:solidFill>
                <a:latin typeface="Roboto Thin"/>
                <a:ea typeface="Roboto Thin"/>
                <a:cs typeface="Roboto Thin"/>
                <a:sym typeface="Roboto Thin"/>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p:txBody>
      </p:sp>
      <p:sp>
        <p:nvSpPr>
          <p:cNvPr id="113" name="Google Shape;113;p22"/>
          <p:cNvSpPr txBox="1"/>
          <p:nvPr/>
        </p:nvSpPr>
        <p:spPr>
          <a:xfrm>
            <a:off x="3640047" y="4797397"/>
            <a:ext cx="1863900" cy="2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999999"/>
                </a:solidFill>
                <a:latin typeface="Roboto Light"/>
                <a:ea typeface="Roboto Light"/>
                <a:cs typeface="Roboto Light"/>
                <a:sym typeface="Roboto Light"/>
              </a:rPr>
              <a:t>© Caplin Systems Ltd. 2020 | Confidential</a:t>
            </a:r>
            <a:endParaRPr sz="700">
              <a:solidFill>
                <a:srgbClr val="999999"/>
              </a:solidFill>
              <a:latin typeface="Roboto Light"/>
              <a:ea typeface="Roboto Light"/>
              <a:cs typeface="Roboto Light"/>
              <a:sym typeface="Roboto Light"/>
            </a:endParaRPr>
          </a:p>
        </p:txBody>
      </p:sp>
      <p:pic>
        <p:nvPicPr>
          <p:cNvPr descr="Caplin Logo 2.png" id="114" name="Google Shape;114;p22"/>
          <p:cNvPicPr preferRelativeResize="0"/>
          <p:nvPr/>
        </p:nvPicPr>
        <p:blipFill rotWithShape="1">
          <a:blip r:embed="rId3">
            <a:alphaModFix/>
          </a:blip>
          <a:srcRect b="0" l="0" r="0" t="0"/>
          <a:stretch/>
        </p:blipFill>
        <p:spPr>
          <a:xfrm>
            <a:off x="8281475" y="4871950"/>
            <a:ext cx="710126" cy="10887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115" name="Shape 115"/>
        <p:cNvGrpSpPr/>
        <p:nvPr/>
      </p:nvGrpSpPr>
      <p:grpSpPr>
        <a:xfrm>
          <a:off x="0" y="0"/>
          <a:ext cx="0" cy="0"/>
          <a:chOff x="0" y="0"/>
          <a:chExt cx="0" cy="0"/>
        </a:xfrm>
      </p:grpSpPr>
      <p:pic>
        <p:nvPicPr>
          <p:cNvPr descr="Caplin Presentation Template 20173.jpg" id="116" name="Google Shape;116;p23"/>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117" name="Google Shape;117;p2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2400"/>
              <a:buFont typeface="Roboto Thin"/>
              <a:buNone/>
              <a:defRPr sz="24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2400"/>
              <a:buNone/>
              <a:defRPr sz="2400">
                <a:solidFill>
                  <a:srgbClr val="FFFFFF"/>
                </a:solidFill>
              </a:defRPr>
            </a:lvl2pPr>
            <a:lvl3pPr lvl="2" rtl="0" algn="ctr">
              <a:spcBef>
                <a:spcPts val="0"/>
              </a:spcBef>
              <a:spcAft>
                <a:spcPts val="0"/>
              </a:spcAft>
              <a:buClr>
                <a:srgbClr val="FFFFFF"/>
              </a:buClr>
              <a:buSzPts val="2400"/>
              <a:buNone/>
              <a:defRPr sz="2400">
                <a:solidFill>
                  <a:srgbClr val="FFFFFF"/>
                </a:solidFill>
              </a:defRPr>
            </a:lvl3pPr>
            <a:lvl4pPr lvl="3" rtl="0" algn="ctr">
              <a:spcBef>
                <a:spcPts val="0"/>
              </a:spcBef>
              <a:spcAft>
                <a:spcPts val="0"/>
              </a:spcAft>
              <a:buClr>
                <a:srgbClr val="FFFFFF"/>
              </a:buClr>
              <a:buSzPts val="2400"/>
              <a:buNone/>
              <a:defRPr sz="2400">
                <a:solidFill>
                  <a:srgbClr val="FFFFFF"/>
                </a:solidFill>
              </a:defRPr>
            </a:lvl4pPr>
            <a:lvl5pPr lvl="4" rtl="0" algn="ctr">
              <a:spcBef>
                <a:spcPts val="0"/>
              </a:spcBef>
              <a:spcAft>
                <a:spcPts val="0"/>
              </a:spcAft>
              <a:buClr>
                <a:srgbClr val="FFFFFF"/>
              </a:buClr>
              <a:buSzPts val="2400"/>
              <a:buNone/>
              <a:defRPr sz="2400">
                <a:solidFill>
                  <a:srgbClr val="FFFFFF"/>
                </a:solidFill>
              </a:defRPr>
            </a:lvl5pPr>
            <a:lvl6pPr lvl="5" rtl="0" algn="ctr">
              <a:spcBef>
                <a:spcPts val="0"/>
              </a:spcBef>
              <a:spcAft>
                <a:spcPts val="0"/>
              </a:spcAft>
              <a:buClr>
                <a:srgbClr val="FFFFFF"/>
              </a:buClr>
              <a:buSzPts val="2400"/>
              <a:buNone/>
              <a:defRPr sz="2400">
                <a:solidFill>
                  <a:srgbClr val="FFFFFF"/>
                </a:solidFill>
              </a:defRPr>
            </a:lvl6pPr>
            <a:lvl7pPr lvl="6" rtl="0" algn="ctr">
              <a:spcBef>
                <a:spcPts val="0"/>
              </a:spcBef>
              <a:spcAft>
                <a:spcPts val="0"/>
              </a:spcAft>
              <a:buClr>
                <a:srgbClr val="FFFFFF"/>
              </a:buClr>
              <a:buSzPts val="2400"/>
              <a:buNone/>
              <a:defRPr sz="2400">
                <a:solidFill>
                  <a:srgbClr val="FFFFFF"/>
                </a:solidFill>
              </a:defRPr>
            </a:lvl7pPr>
            <a:lvl8pPr lvl="7" rtl="0" algn="ctr">
              <a:spcBef>
                <a:spcPts val="0"/>
              </a:spcBef>
              <a:spcAft>
                <a:spcPts val="0"/>
              </a:spcAft>
              <a:buClr>
                <a:srgbClr val="FFFFFF"/>
              </a:buClr>
              <a:buSzPts val="2400"/>
              <a:buNone/>
              <a:defRPr sz="2400">
                <a:solidFill>
                  <a:srgbClr val="FFFFFF"/>
                </a:solidFill>
              </a:defRPr>
            </a:lvl8pPr>
            <a:lvl9pPr lvl="8" rtl="0" algn="ctr">
              <a:spcBef>
                <a:spcPts val="0"/>
              </a:spcBef>
              <a:spcAft>
                <a:spcPts val="0"/>
              </a:spcAft>
              <a:buClr>
                <a:srgbClr val="FFFFFF"/>
              </a:buClr>
              <a:buSzPts val="2400"/>
              <a:buNone/>
              <a:defRPr sz="2400">
                <a:solidFill>
                  <a:srgbClr val="FFFFFF"/>
                </a:solidFill>
              </a:defRPr>
            </a:lvl9pPr>
          </a:lstStyle>
          <a:p/>
        </p:txBody>
      </p:sp>
      <p:sp>
        <p:nvSpPr>
          <p:cNvPr id="118" name="Google Shape;118;p23"/>
          <p:cNvSpPr txBox="1"/>
          <p:nvPr/>
        </p:nvSpPr>
        <p:spPr>
          <a:xfrm>
            <a:off x="3640047" y="4797397"/>
            <a:ext cx="1863900" cy="2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2020 | Confidential</a:t>
            </a:r>
            <a:endParaRPr sz="700">
              <a:solidFill>
                <a:srgbClr val="FFFFFF"/>
              </a:solidFill>
              <a:latin typeface="Roboto Light"/>
              <a:ea typeface="Roboto Light"/>
              <a:cs typeface="Roboto Light"/>
              <a:sym typeface="Roboto Light"/>
            </a:endParaRPr>
          </a:p>
        </p:txBody>
      </p:sp>
      <p:pic>
        <p:nvPicPr>
          <p:cNvPr descr="Caplin Logo 4.png" id="119" name="Google Shape;119;p23"/>
          <p:cNvPicPr preferRelativeResize="0"/>
          <p:nvPr/>
        </p:nvPicPr>
        <p:blipFill rotWithShape="1">
          <a:blip r:embed="rId3">
            <a:alphaModFix/>
          </a:blip>
          <a:srcRect b="10" l="0" r="0" t="0"/>
          <a:stretch/>
        </p:blipFill>
        <p:spPr>
          <a:xfrm>
            <a:off x="8281475" y="4871950"/>
            <a:ext cx="710126" cy="10887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0" name="Shape 120"/>
        <p:cNvGrpSpPr/>
        <p:nvPr/>
      </p:nvGrpSpPr>
      <p:grpSpPr>
        <a:xfrm>
          <a:off x="0" y="0"/>
          <a:ext cx="0" cy="0"/>
          <a:chOff x="0" y="0"/>
          <a:chExt cx="0" cy="0"/>
        </a:xfrm>
      </p:grpSpPr>
      <p:sp>
        <p:nvSpPr>
          <p:cNvPr id="121" name="Google Shape;121;p24"/>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sz="2000"/>
            </a:lvl1pPr>
            <a:lvl2pPr lvl="1" rtl="0">
              <a:spcBef>
                <a:spcPts val="0"/>
              </a:spcBef>
              <a:spcAft>
                <a:spcPts val="0"/>
              </a:spcAft>
              <a:buSzPts val="2800"/>
              <a:buFont typeface="Roboto Thin"/>
              <a:buNone/>
              <a:defRPr>
                <a:latin typeface="Roboto Thin"/>
                <a:ea typeface="Roboto Thin"/>
                <a:cs typeface="Roboto Thin"/>
                <a:sym typeface="Roboto Thin"/>
              </a:defRPr>
            </a:lvl2pPr>
            <a:lvl3pPr lvl="2" rtl="0">
              <a:spcBef>
                <a:spcPts val="0"/>
              </a:spcBef>
              <a:spcAft>
                <a:spcPts val="0"/>
              </a:spcAft>
              <a:buSzPts val="2800"/>
              <a:buFont typeface="Roboto Thin"/>
              <a:buNone/>
              <a:defRPr>
                <a:latin typeface="Roboto Thin"/>
                <a:ea typeface="Roboto Thin"/>
                <a:cs typeface="Roboto Thin"/>
                <a:sym typeface="Roboto Thin"/>
              </a:defRPr>
            </a:lvl3pPr>
            <a:lvl4pPr lvl="3" rtl="0">
              <a:spcBef>
                <a:spcPts val="0"/>
              </a:spcBef>
              <a:spcAft>
                <a:spcPts val="0"/>
              </a:spcAft>
              <a:buSzPts val="2800"/>
              <a:buFont typeface="Roboto Thin"/>
              <a:buNone/>
              <a:defRPr>
                <a:latin typeface="Roboto Thin"/>
                <a:ea typeface="Roboto Thin"/>
                <a:cs typeface="Roboto Thin"/>
                <a:sym typeface="Roboto Thin"/>
              </a:defRPr>
            </a:lvl4pPr>
            <a:lvl5pPr lvl="4" rtl="0">
              <a:spcBef>
                <a:spcPts val="0"/>
              </a:spcBef>
              <a:spcAft>
                <a:spcPts val="0"/>
              </a:spcAft>
              <a:buSzPts val="2800"/>
              <a:buFont typeface="Roboto Thin"/>
              <a:buNone/>
              <a:defRPr>
                <a:latin typeface="Roboto Thin"/>
                <a:ea typeface="Roboto Thin"/>
                <a:cs typeface="Roboto Thin"/>
                <a:sym typeface="Roboto Thin"/>
              </a:defRPr>
            </a:lvl5pPr>
            <a:lvl6pPr lvl="5" rtl="0">
              <a:spcBef>
                <a:spcPts val="0"/>
              </a:spcBef>
              <a:spcAft>
                <a:spcPts val="0"/>
              </a:spcAft>
              <a:buSzPts val="2800"/>
              <a:buFont typeface="Roboto Thin"/>
              <a:buNone/>
              <a:defRPr>
                <a:latin typeface="Roboto Thin"/>
                <a:ea typeface="Roboto Thin"/>
                <a:cs typeface="Roboto Thin"/>
                <a:sym typeface="Roboto Thin"/>
              </a:defRPr>
            </a:lvl6pPr>
            <a:lvl7pPr lvl="6" rtl="0">
              <a:spcBef>
                <a:spcPts val="0"/>
              </a:spcBef>
              <a:spcAft>
                <a:spcPts val="0"/>
              </a:spcAft>
              <a:buSzPts val="2800"/>
              <a:buFont typeface="Roboto Thin"/>
              <a:buNone/>
              <a:defRPr>
                <a:latin typeface="Roboto Thin"/>
                <a:ea typeface="Roboto Thin"/>
                <a:cs typeface="Roboto Thin"/>
                <a:sym typeface="Roboto Thin"/>
              </a:defRPr>
            </a:lvl7pPr>
            <a:lvl8pPr lvl="7" rtl="0">
              <a:spcBef>
                <a:spcPts val="0"/>
              </a:spcBef>
              <a:spcAft>
                <a:spcPts val="0"/>
              </a:spcAft>
              <a:buSzPts val="2800"/>
              <a:buFont typeface="Roboto Thin"/>
              <a:buNone/>
              <a:defRPr>
                <a:latin typeface="Roboto Thin"/>
                <a:ea typeface="Roboto Thin"/>
                <a:cs typeface="Roboto Thin"/>
                <a:sym typeface="Roboto Thin"/>
              </a:defRPr>
            </a:lvl8pPr>
            <a:lvl9pPr lvl="8" rtl="0">
              <a:spcBef>
                <a:spcPts val="0"/>
              </a:spcBef>
              <a:spcAft>
                <a:spcPts val="0"/>
              </a:spcAft>
              <a:buSzPts val="2800"/>
              <a:buFont typeface="Roboto Thin"/>
              <a:buNone/>
              <a:defRPr>
                <a:latin typeface="Roboto Thin"/>
                <a:ea typeface="Roboto Thin"/>
                <a:cs typeface="Roboto Thin"/>
                <a:sym typeface="Roboto Thin"/>
              </a:defRPr>
            </a:lvl9pPr>
          </a:lstStyle>
          <a:p/>
        </p:txBody>
      </p:sp>
      <p:sp>
        <p:nvSpPr>
          <p:cNvPr id="122" name="Google Shape;122;p24"/>
          <p:cNvSpPr txBox="1"/>
          <p:nvPr>
            <p:ph idx="1" type="body"/>
          </p:nvPr>
        </p:nvSpPr>
        <p:spPr>
          <a:xfrm>
            <a:off x="311700" y="959475"/>
            <a:ext cx="8520600" cy="34164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SzPts val="1600"/>
              <a:buChar char="●"/>
              <a:defRPr sz="16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cxnSp>
        <p:nvCxnSpPr>
          <p:cNvPr id="123" name="Google Shape;123;p24"/>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24" name="Shape 124"/>
        <p:cNvGrpSpPr/>
        <p:nvPr/>
      </p:nvGrpSpPr>
      <p:grpSpPr>
        <a:xfrm>
          <a:off x="0" y="0"/>
          <a:ext cx="0" cy="0"/>
          <a:chOff x="0" y="0"/>
          <a:chExt cx="0" cy="0"/>
        </a:xfrm>
      </p:grpSpPr>
      <p:sp>
        <p:nvSpPr>
          <p:cNvPr id="125" name="Google Shape;125;p25"/>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26" name="Google Shape;126;p2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27" name="Google Shape;127;p2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cxnSp>
        <p:nvCxnSpPr>
          <p:cNvPr id="128" name="Google Shape;128;p25"/>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9" name="Shape 129"/>
        <p:cNvGrpSpPr/>
        <p:nvPr/>
      </p:nvGrpSpPr>
      <p:grpSpPr>
        <a:xfrm>
          <a:off x="0" y="0"/>
          <a:ext cx="0" cy="0"/>
          <a:chOff x="0" y="0"/>
          <a:chExt cx="0" cy="0"/>
        </a:xfrm>
      </p:grpSpPr>
      <p:sp>
        <p:nvSpPr>
          <p:cNvPr id="130" name="Google Shape;130;p26"/>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31" name="Google Shape;131;p26"/>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132" name="Shape 132"/>
        <p:cNvGrpSpPr/>
        <p:nvPr/>
      </p:nvGrpSpPr>
      <p:grpSpPr>
        <a:xfrm>
          <a:off x="0" y="0"/>
          <a:ext cx="0" cy="0"/>
          <a:chOff x="0" y="0"/>
          <a:chExt cx="0" cy="0"/>
        </a:xfrm>
      </p:grpSpPr>
      <p:sp>
        <p:nvSpPr>
          <p:cNvPr id="133" name="Google Shape;133;p27"/>
          <p:cNvSpPr/>
          <p:nvPr/>
        </p:nvSpPr>
        <p:spPr>
          <a:xfrm>
            <a:off x="0" y="0"/>
            <a:ext cx="25092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27"/>
          <p:cNvSpPr txBox="1"/>
          <p:nvPr>
            <p:ph type="title"/>
          </p:nvPr>
        </p:nvSpPr>
        <p:spPr>
          <a:xfrm>
            <a:off x="197100" y="375850"/>
            <a:ext cx="2728200" cy="429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1300"/>
              <a:buNone/>
              <a:defRPr sz="1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35" name="Google Shape;135;p27"/>
          <p:cNvCxnSpPr/>
          <p:nvPr/>
        </p:nvCxnSpPr>
        <p:spPr>
          <a:xfrm>
            <a:off x="309837" y="765455"/>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1">
  <p:cSld name="TITLE_ONLY_1_1">
    <p:spTree>
      <p:nvGrpSpPr>
        <p:cNvPr id="136" name="Shape 136"/>
        <p:cNvGrpSpPr/>
        <p:nvPr/>
      </p:nvGrpSpPr>
      <p:grpSpPr>
        <a:xfrm>
          <a:off x="0" y="0"/>
          <a:ext cx="0" cy="0"/>
          <a:chOff x="0" y="0"/>
          <a:chExt cx="0" cy="0"/>
        </a:xfrm>
      </p:grpSpPr>
      <p:sp>
        <p:nvSpPr>
          <p:cNvPr id="137" name="Google Shape;137;p28"/>
          <p:cNvSpPr/>
          <p:nvPr/>
        </p:nvSpPr>
        <p:spPr>
          <a:xfrm>
            <a:off x="0" y="0"/>
            <a:ext cx="9144000" cy="892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8"/>
          <p:cNvSpPr txBox="1"/>
          <p:nvPr>
            <p:ph type="title"/>
          </p:nvPr>
        </p:nvSpPr>
        <p:spPr>
          <a:xfrm>
            <a:off x="806700" y="223450"/>
            <a:ext cx="2728200" cy="429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1600"/>
              <a:buNone/>
              <a:defRPr sz="16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39" name="Google Shape;139;p28"/>
          <p:cNvCxnSpPr/>
          <p:nvPr/>
        </p:nvCxnSpPr>
        <p:spPr>
          <a:xfrm>
            <a:off x="919437" y="641002"/>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40" name="Shape 140"/>
        <p:cNvGrpSpPr/>
        <p:nvPr/>
      </p:nvGrpSpPr>
      <p:grpSpPr>
        <a:xfrm>
          <a:off x="0" y="0"/>
          <a:ext cx="0" cy="0"/>
          <a:chOff x="0" y="0"/>
          <a:chExt cx="0" cy="0"/>
        </a:xfrm>
      </p:grpSpPr>
      <p:sp>
        <p:nvSpPr>
          <p:cNvPr id="141" name="Google Shape;141;p29"/>
          <p:cNvSpPr txBox="1"/>
          <p:nvPr>
            <p:ph idx="1" type="body"/>
          </p:nvPr>
        </p:nvSpPr>
        <p:spPr>
          <a:xfrm>
            <a:off x="311700" y="1084800"/>
            <a:ext cx="77586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2" name="Google Shape;142;p29"/>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43" name="Google Shape;143;p29"/>
          <p:cNvCxnSpPr/>
          <p:nvPr/>
        </p:nvCxnSpPr>
        <p:spPr>
          <a:xfrm>
            <a:off x="41840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44" name="Shape 144"/>
        <p:cNvGrpSpPr/>
        <p:nvPr/>
      </p:nvGrpSpPr>
      <p:grpSpPr>
        <a:xfrm>
          <a:off x="0" y="0"/>
          <a:ext cx="0" cy="0"/>
          <a:chOff x="0" y="0"/>
          <a:chExt cx="0" cy="0"/>
        </a:xfrm>
      </p:grpSpPr>
      <p:sp>
        <p:nvSpPr>
          <p:cNvPr id="145" name="Google Shape;145;p30"/>
          <p:cNvSpPr txBox="1"/>
          <p:nvPr>
            <p:ph type="title"/>
          </p:nvPr>
        </p:nvSpPr>
        <p:spPr>
          <a:xfrm>
            <a:off x="703500" y="861525"/>
            <a:ext cx="7737000" cy="2274000"/>
          </a:xfrm>
          <a:prstGeom prst="rect">
            <a:avLst/>
          </a:prstGeom>
        </p:spPr>
        <p:txBody>
          <a:bodyPr anchorCtr="0" anchor="ctr" bIns="91425" lIns="91425" spcFirstLastPara="1" rIns="91425" wrap="square" tIns="91425">
            <a:noAutofit/>
          </a:bodyPr>
          <a:lstStyle>
            <a:lvl1pPr lvl="0" rtl="0">
              <a:spcBef>
                <a:spcPts val="0"/>
              </a:spcBef>
              <a:spcAft>
                <a:spcPts val="0"/>
              </a:spcAft>
              <a:buSzPts val="3400"/>
              <a:buNone/>
              <a:defRPr sz="3400"/>
            </a:lvl1pPr>
            <a:lvl2pPr lvl="1" rtl="0">
              <a:spcBef>
                <a:spcPts val="0"/>
              </a:spcBef>
              <a:spcAft>
                <a:spcPts val="0"/>
              </a:spcAft>
              <a:buSzPts val="3400"/>
              <a:buNone/>
              <a:defRPr sz="3400"/>
            </a:lvl2pPr>
            <a:lvl3pPr lvl="2" rtl="0">
              <a:spcBef>
                <a:spcPts val="0"/>
              </a:spcBef>
              <a:spcAft>
                <a:spcPts val="0"/>
              </a:spcAft>
              <a:buSzPts val="3400"/>
              <a:buNone/>
              <a:defRPr sz="3400"/>
            </a:lvl3pPr>
            <a:lvl4pPr lvl="3" rtl="0">
              <a:spcBef>
                <a:spcPts val="0"/>
              </a:spcBef>
              <a:spcAft>
                <a:spcPts val="0"/>
              </a:spcAft>
              <a:buSzPts val="3400"/>
              <a:buNone/>
              <a:defRPr sz="3400"/>
            </a:lvl4pPr>
            <a:lvl5pPr lvl="4" rtl="0">
              <a:spcBef>
                <a:spcPts val="0"/>
              </a:spcBef>
              <a:spcAft>
                <a:spcPts val="0"/>
              </a:spcAft>
              <a:buSzPts val="3400"/>
              <a:buNone/>
              <a:defRPr sz="3400"/>
            </a:lvl5pPr>
            <a:lvl6pPr lvl="5" rtl="0">
              <a:spcBef>
                <a:spcPts val="0"/>
              </a:spcBef>
              <a:spcAft>
                <a:spcPts val="0"/>
              </a:spcAft>
              <a:buSzPts val="3400"/>
              <a:buNone/>
              <a:defRPr sz="3400"/>
            </a:lvl6pPr>
            <a:lvl7pPr lvl="6" rtl="0">
              <a:spcBef>
                <a:spcPts val="0"/>
              </a:spcBef>
              <a:spcAft>
                <a:spcPts val="0"/>
              </a:spcAft>
              <a:buSzPts val="3400"/>
              <a:buNone/>
              <a:defRPr sz="3400"/>
            </a:lvl7pPr>
            <a:lvl8pPr lvl="7" rtl="0">
              <a:spcBef>
                <a:spcPts val="0"/>
              </a:spcBef>
              <a:spcAft>
                <a:spcPts val="0"/>
              </a:spcAft>
              <a:buSzPts val="3400"/>
              <a:buNone/>
              <a:defRPr sz="3400"/>
            </a:lvl8pPr>
            <a:lvl9pPr lvl="8" rtl="0">
              <a:spcBef>
                <a:spcPts val="0"/>
              </a:spcBef>
              <a:spcAft>
                <a:spcPts val="0"/>
              </a:spcAft>
              <a:buSzPts val="3400"/>
              <a:buNone/>
              <a:defRPr sz="3400"/>
            </a:lvl9pPr>
          </a:lstStyle>
          <a:p/>
        </p:txBody>
      </p:sp>
      <p:cxnSp>
        <p:nvCxnSpPr>
          <p:cNvPr id="146" name="Google Shape;146;p30"/>
          <p:cNvCxnSpPr/>
          <p:nvPr/>
        </p:nvCxnSpPr>
        <p:spPr>
          <a:xfrm>
            <a:off x="4262400" y="2713828"/>
            <a:ext cx="6192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47" name="Shape 147"/>
        <p:cNvGrpSpPr/>
        <p:nvPr/>
      </p:nvGrpSpPr>
      <p:grpSpPr>
        <a:xfrm>
          <a:off x="0" y="0"/>
          <a:ext cx="0" cy="0"/>
          <a:chOff x="0" y="0"/>
          <a:chExt cx="0" cy="0"/>
        </a:xfrm>
      </p:grpSpPr>
      <p:sp>
        <p:nvSpPr>
          <p:cNvPr id="148" name="Google Shape;148;p31"/>
          <p:cNvSpPr/>
          <p:nvPr/>
        </p:nvSpPr>
        <p:spPr>
          <a:xfrm>
            <a:off x="4572000" y="-125"/>
            <a:ext cx="4572000" cy="5143500"/>
          </a:xfrm>
          <a:prstGeom prst="rect">
            <a:avLst/>
          </a:prstGeom>
          <a:solidFill>
            <a:srgbClr val="DBE0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3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50" name="Google Shape;150;p3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51" name="Google Shape;151;p31"/>
          <p:cNvSpPr txBox="1"/>
          <p:nvPr>
            <p:ph type="title"/>
          </p:nvPr>
        </p:nvSpPr>
        <p:spPr>
          <a:xfrm>
            <a:off x="311700" y="1578975"/>
            <a:ext cx="4127700" cy="453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52" name="Google Shape;152;p31"/>
          <p:cNvCxnSpPr/>
          <p:nvPr/>
        </p:nvCxnSpPr>
        <p:spPr>
          <a:xfrm>
            <a:off x="418400" y="2093578"/>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blipFill rotWithShape="1">
          <a:blip r:embed="rId2">
            <a:alphaModFix/>
          </a:blip>
          <a:stretch>
            <a:fillRect b="0" l="0" r="0" t="0"/>
          </a:stretch>
        </a:blipFill>
      </p:bgPr>
    </p:bg>
    <p:spTree>
      <p:nvGrpSpPr>
        <p:cNvPr id="22" name="Shape 22"/>
        <p:cNvGrpSpPr/>
        <p:nvPr/>
      </p:nvGrpSpPr>
      <p:grpSpPr>
        <a:xfrm>
          <a:off x="0" y="0"/>
          <a:ext cx="0" cy="0"/>
          <a:chOff x="0" y="0"/>
          <a:chExt cx="0" cy="0"/>
        </a:xfrm>
      </p:grpSpPr>
      <p:sp>
        <p:nvSpPr>
          <p:cNvPr id="23" name="Google Shape;23;p4"/>
          <p:cNvSpPr txBox="1"/>
          <p:nvPr>
            <p:ph type="ctrTitle"/>
          </p:nvPr>
        </p:nvSpPr>
        <p:spPr>
          <a:xfrm>
            <a:off x="3718560" y="853601"/>
            <a:ext cx="50394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24" name="Google Shape;24;p4"/>
          <p:cNvSpPr txBox="1"/>
          <p:nvPr>
            <p:ph idx="1" type="subTitle"/>
          </p:nvPr>
        </p:nvSpPr>
        <p:spPr>
          <a:xfrm>
            <a:off x="3718560" y="2061210"/>
            <a:ext cx="5039400" cy="13143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25" name="Google Shape;25;p4"/>
          <p:cNvPicPr preferRelativeResize="0"/>
          <p:nvPr/>
        </p:nvPicPr>
        <p:blipFill rotWithShape="1">
          <a:blip r:embed="rId3">
            <a:alphaModFix/>
          </a:blip>
          <a:srcRect b="0" l="0" r="0" t="0"/>
          <a:stretch/>
        </p:blipFill>
        <p:spPr>
          <a:xfrm>
            <a:off x="6637424" y="4289191"/>
            <a:ext cx="2026800" cy="23310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Image">
  <p:cSld name="SECTION_TITLE_AND_DESCRIPTION_1">
    <p:spTree>
      <p:nvGrpSpPr>
        <p:cNvPr id="153" name="Shape 153"/>
        <p:cNvGrpSpPr/>
        <p:nvPr/>
      </p:nvGrpSpPr>
      <p:grpSpPr>
        <a:xfrm>
          <a:off x="0" y="0"/>
          <a:ext cx="0" cy="0"/>
          <a:chOff x="0" y="0"/>
          <a:chExt cx="0" cy="0"/>
        </a:xfrm>
      </p:grpSpPr>
      <p:sp>
        <p:nvSpPr>
          <p:cNvPr id="154" name="Google Shape;154;p32"/>
          <p:cNvSpPr/>
          <p:nvPr/>
        </p:nvSpPr>
        <p:spPr>
          <a:xfrm>
            <a:off x="4572000" y="-125"/>
            <a:ext cx="4572000" cy="5143500"/>
          </a:xfrm>
          <a:prstGeom prst="rect">
            <a:avLst/>
          </a:prstGeom>
          <a:solidFill>
            <a:srgbClr val="F4F6F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32"/>
          <p:cNvSpPr txBox="1"/>
          <p:nvPr>
            <p:ph type="title"/>
          </p:nvPr>
        </p:nvSpPr>
        <p:spPr>
          <a:xfrm>
            <a:off x="265500" y="983160"/>
            <a:ext cx="4155600" cy="5865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400"/>
              <a:buNone/>
              <a:defRPr sz="24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p:txBody>
      </p:sp>
      <p:sp>
        <p:nvSpPr>
          <p:cNvPr id="156" name="Google Shape;156;p32"/>
          <p:cNvSpPr txBox="1"/>
          <p:nvPr>
            <p:ph idx="1" type="subTitle"/>
          </p:nvPr>
        </p:nvSpPr>
        <p:spPr>
          <a:xfrm>
            <a:off x="265500" y="1982775"/>
            <a:ext cx="4045200" cy="1235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p:txBody>
      </p:sp>
      <p:cxnSp>
        <p:nvCxnSpPr>
          <p:cNvPr id="157" name="Google Shape;157;p32"/>
          <p:cNvCxnSpPr/>
          <p:nvPr/>
        </p:nvCxnSpPr>
        <p:spPr>
          <a:xfrm>
            <a:off x="400300" y="1647253"/>
            <a:ext cx="2934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58" name="Shape 158"/>
        <p:cNvGrpSpPr/>
        <p:nvPr/>
      </p:nvGrpSpPr>
      <p:grpSpPr>
        <a:xfrm>
          <a:off x="0" y="0"/>
          <a:ext cx="0" cy="0"/>
          <a:chOff x="0" y="0"/>
          <a:chExt cx="0" cy="0"/>
        </a:xfrm>
      </p:grpSpPr>
      <p:sp>
        <p:nvSpPr>
          <p:cNvPr id="159" name="Google Shape;159;p33"/>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60" name="Shape 160"/>
        <p:cNvGrpSpPr/>
        <p:nvPr/>
      </p:nvGrpSpPr>
      <p:grpSpPr>
        <a:xfrm>
          <a:off x="0" y="0"/>
          <a:ext cx="0" cy="0"/>
          <a:chOff x="0" y="0"/>
          <a:chExt cx="0" cy="0"/>
        </a:xfrm>
      </p:grpSpPr>
      <p:sp>
        <p:nvSpPr>
          <p:cNvPr id="161" name="Google Shape;161;p3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2" name="Google Shape;162;p34"/>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3" name="Shape 163"/>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Page">
  <p:cSld name="BLANK_1">
    <p:spTree>
      <p:nvGrpSpPr>
        <p:cNvPr id="164" name="Shape 164"/>
        <p:cNvGrpSpPr/>
        <p:nvPr/>
      </p:nvGrpSpPr>
      <p:grpSpPr>
        <a:xfrm>
          <a:off x="0" y="0"/>
          <a:ext cx="0" cy="0"/>
          <a:chOff x="0" y="0"/>
          <a:chExt cx="0" cy="0"/>
        </a:xfrm>
      </p:grpSpPr>
      <p:pic>
        <p:nvPicPr>
          <p:cNvPr descr="2FA@2x.png" id="165" name="Google Shape;165;p36"/>
          <p:cNvPicPr preferRelativeResize="0"/>
          <p:nvPr/>
        </p:nvPicPr>
        <p:blipFill>
          <a:blip r:embed="rId2">
            <a:alphaModFix/>
          </a:blip>
          <a:stretch>
            <a:fillRect/>
          </a:stretch>
        </p:blipFill>
        <p:spPr>
          <a:xfrm>
            <a:off x="1357287" y="3938772"/>
            <a:ext cx="556562" cy="548853"/>
          </a:xfrm>
          <a:prstGeom prst="rect">
            <a:avLst/>
          </a:prstGeom>
          <a:noFill/>
          <a:ln>
            <a:noFill/>
          </a:ln>
        </p:spPr>
      </p:pic>
      <p:pic>
        <p:nvPicPr>
          <p:cNvPr descr="Anytime, anywhere@2x.png" id="166" name="Google Shape;166;p36"/>
          <p:cNvPicPr preferRelativeResize="0"/>
          <p:nvPr/>
        </p:nvPicPr>
        <p:blipFill>
          <a:blip r:embed="rId3">
            <a:alphaModFix/>
          </a:blip>
          <a:stretch>
            <a:fillRect/>
          </a:stretch>
        </p:blipFill>
        <p:spPr>
          <a:xfrm>
            <a:off x="1405677" y="1296389"/>
            <a:ext cx="483961" cy="483961"/>
          </a:xfrm>
          <a:prstGeom prst="rect">
            <a:avLst/>
          </a:prstGeom>
          <a:noFill/>
          <a:ln>
            <a:noFill/>
          </a:ln>
        </p:spPr>
      </p:pic>
      <p:pic>
        <p:nvPicPr>
          <p:cNvPr descr="Apple &amp; Android@2x.png" id="167" name="Google Shape;167;p36"/>
          <p:cNvPicPr preferRelativeResize="0"/>
          <p:nvPr/>
        </p:nvPicPr>
        <p:blipFill>
          <a:blip r:embed="rId4">
            <a:alphaModFix/>
          </a:blip>
          <a:stretch>
            <a:fillRect/>
          </a:stretch>
        </p:blipFill>
        <p:spPr>
          <a:xfrm>
            <a:off x="2305968" y="1247987"/>
            <a:ext cx="572687" cy="580756"/>
          </a:xfrm>
          <a:prstGeom prst="rect">
            <a:avLst/>
          </a:prstGeom>
          <a:noFill/>
          <a:ln>
            <a:noFill/>
          </a:ln>
        </p:spPr>
      </p:pic>
      <p:pic>
        <p:nvPicPr>
          <p:cNvPr descr="Auditable@2x.png" id="168" name="Google Shape;168;p36"/>
          <p:cNvPicPr preferRelativeResize="0"/>
          <p:nvPr/>
        </p:nvPicPr>
        <p:blipFill>
          <a:blip r:embed="rId5">
            <a:alphaModFix/>
          </a:blip>
          <a:stretch>
            <a:fillRect/>
          </a:stretch>
        </p:blipFill>
        <p:spPr>
          <a:xfrm>
            <a:off x="1373421" y="2215422"/>
            <a:ext cx="548472" cy="548472"/>
          </a:xfrm>
          <a:prstGeom prst="rect">
            <a:avLst/>
          </a:prstGeom>
          <a:noFill/>
          <a:ln>
            <a:noFill/>
          </a:ln>
        </p:spPr>
      </p:pic>
      <p:pic>
        <p:nvPicPr>
          <p:cNvPr descr="Best Market Price@2x.png" id="169" name="Google Shape;169;p36"/>
          <p:cNvPicPr preferRelativeResize="0"/>
          <p:nvPr/>
        </p:nvPicPr>
        <p:blipFill>
          <a:blip r:embed="rId6">
            <a:alphaModFix/>
          </a:blip>
          <a:stretch>
            <a:fillRect/>
          </a:stretch>
        </p:blipFill>
        <p:spPr>
          <a:xfrm>
            <a:off x="2301935" y="2199276"/>
            <a:ext cx="580753" cy="580756"/>
          </a:xfrm>
          <a:prstGeom prst="rect">
            <a:avLst/>
          </a:prstGeom>
          <a:noFill/>
          <a:ln>
            <a:noFill/>
          </a:ln>
        </p:spPr>
      </p:pic>
      <p:pic>
        <p:nvPicPr>
          <p:cNvPr descr="Branded Platform@2x.png" id="170" name="Google Shape;170;p36"/>
          <p:cNvPicPr preferRelativeResize="0"/>
          <p:nvPr/>
        </p:nvPicPr>
        <p:blipFill>
          <a:blip r:embed="rId7">
            <a:alphaModFix/>
          </a:blip>
          <a:stretch>
            <a:fillRect/>
          </a:stretch>
        </p:blipFill>
        <p:spPr>
          <a:xfrm>
            <a:off x="5266634" y="2258034"/>
            <a:ext cx="580760" cy="463241"/>
          </a:xfrm>
          <a:prstGeom prst="rect">
            <a:avLst/>
          </a:prstGeom>
          <a:noFill/>
          <a:ln>
            <a:noFill/>
          </a:ln>
        </p:spPr>
      </p:pic>
      <p:pic>
        <p:nvPicPr>
          <p:cNvPr descr="Broswer Based@2x.png" id="171" name="Google Shape;171;p36"/>
          <p:cNvPicPr preferRelativeResize="0"/>
          <p:nvPr/>
        </p:nvPicPr>
        <p:blipFill>
          <a:blip r:embed="rId8">
            <a:alphaModFix/>
          </a:blip>
          <a:stretch>
            <a:fillRect/>
          </a:stretch>
        </p:blipFill>
        <p:spPr>
          <a:xfrm>
            <a:off x="3281085" y="2244752"/>
            <a:ext cx="580760" cy="489804"/>
          </a:xfrm>
          <a:prstGeom prst="rect">
            <a:avLst/>
          </a:prstGeom>
          <a:noFill/>
          <a:ln>
            <a:noFill/>
          </a:ln>
        </p:spPr>
      </p:pic>
      <p:pic>
        <p:nvPicPr>
          <p:cNvPr descr="Consultancy@2x.png" id="172" name="Google Shape;172;p36"/>
          <p:cNvPicPr preferRelativeResize="0"/>
          <p:nvPr/>
        </p:nvPicPr>
        <p:blipFill>
          <a:blip r:embed="rId9">
            <a:alphaModFix/>
          </a:blip>
          <a:stretch>
            <a:fillRect/>
          </a:stretch>
        </p:blipFill>
        <p:spPr>
          <a:xfrm>
            <a:off x="1397612" y="3101287"/>
            <a:ext cx="500093" cy="500096"/>
          </a:xfrm>
          <a:prstGeom prst="rect">
            <a:avLst/>
          </a:prstGeom>
          <a:noFill/>
          <a:ln>
            <a:noFill/>
          </a:ln>
        </p:spPr>
      </p:pic>
      <p:pic>
        <p:nvPicPr>
          <p:cNvPr descr="Corporate Workflow@2x.png" id="173" name="Google Shape;173;p36"/>
          <p:cNvPicPr preferRelativeResize="0"/>
          <p:nvPr/>
        </p:nvPicPr>
        <p:blipFill>
          <a:blip r:embed="rId10">
            <a:alphaModFix/>
          </a:blip>
          <a:stretch>
            <a:fillRect/>
          </a:stretch>
        </p:blipFill>
        <p:spPr>
          <a:xfrm>
            <a:off x="5266627" y="1251195"/>
            <a:ext cx="653340" cy="516925"/>
          </a:xfrm>
          <a:prstGeom prst="rect">
            <a:avLst/>
          </a:prstGeom>
          <a:noFill/>
          <a:ln>
            <a:noFill/>
          </a:ln>
        </p:spPr>
      </p:pic>
      <p:pic>
        <p:nvPicPr>
          <p:cNvPr descr="Increase productivity@2x.png" id="174" name="Google Shape;174;p36"/>
          <p:cNvPicPr preferRelativeResize="0"/>
          <p:nvPr/>
        </p:nvPicPr>
        <p:blipFill>
          <a:blip r:embed="rId11">
            <a:alphaModFix/>
          </a:blip>
          <a:stretch>
            <a:fillRect/>
          </a:stretch>
        </p:blipFill>
        <p:spPr>
          <a:xfrm>
            <a:off x="2318067" y="3060956"/>
            <a:ext cx="548489" cy="580756"/>
          </a:xfrm>
          <a:prstGeom prst="rect">
            <a:avLst/>
          </a:prstGeom>
          <a:noFill/>
          <a:ln>
            <a:noFill/>
          </a:ln>
        </p:spPr>
      </p:pic>
      <p:pic>
        <p:nvPicPr>
          <p:cNvPr descr="Layout Management@2x.png" id="175" name="Google Shape;175;p36"/>
          <p:cNvPicPr preferRelativeResize="0"/>
          <p:nvPr/>
        </p:nvPicPr>
        <p:blipFill>
          <a:blip r:embed="rId12">
            <a:alphaModFix/>
          </a:blip>
          <a:stretch>
            <a:fillRect/>
          </a:stretch>
        </p:blipFill>
        <p:spPr>
          <a:xfrm>
            <a:off x="4262167" y="3060956"/>
            <a:ext cx="556555" cy="580756"/>
          </a:xfrm>
          <a:prstGeom prst="rect">
            <a:avLst/>
          </a:prstGeom>
          <a:noFill/>
          <a:ln>
            <a:noFill/>
          </a:ln>
        </p:spPr>
      </p:pic>
      <p:pic>
        <p:nvPicPr>
          <p:cNvPr descr="Notifications icon@2x.png" id="176" name="Google Shape;176;p36"/>
          <p:cNvPicPr preferRelativeResize="0"/>
          <p:nvPr/>
        </p:nvPicPr>
        <p:blipFill>
          <a:blip r:embed="rId13">
            <a:alphaModFix/>
          </a:blip>
          <a:stretch>
            <a:fillRect/>
          </a:stretch>
        </p:blipFill>
        <p:spPr>
          <a:xfrm>
            <a:off x="3329479" y="1282153"/>
            <a:ext cx="483961" cy="512431"/>
          </a:xfrm>
          <a:prstGeom prst="rect">
            <a:avLst/>
          </a:prstGeom>
          <a:noFill/>
          <a:ln>
            <a:noFill/>
          </a:ln>
        </p:spPr>
      </p:pic>
      <p:pic>
        <p:nvPicPr>
          <p:cNvPr descr="Partnership Icon@2x.png" id="177" name="Google Shape;177;p36"/>
          <p:cNvPicPr preferRelativeResize="0"/>
          <p:nvPr/>
        </p:nvPicPr>
        <p:blipFill>
          <a:blip r:embed="rId14">
            <a:alphaModFix/>
          </a:blip>
          <a:stretch>
            <a:fillRect/>
          </a:stretch>
        </p:blipFill>
        <p:spPr>
          <a:xfrm>
            <a:off x="6314214" y="1288318"/>
            <a:ext cx="532357" cy="500096"/>
          </a:xfrm>
          <a:prstGeom prst="rect">
            <a:avLst/>
          </a:prstGeom>
          <a:noFill/>
          <a:ln>
            <a:noFill/>
          </a:ln>
        </p:spPr>
      </p:pic>
      <p:pic>
        <p:nvPicPr>
          <p:cNvPr descr="Resource Augmentation@2x.png" id="178" name="Google Shape;178;p36"/>
          <p:cNvPicPr preferRelativeResize="0"/>
          <p:nvPr/>
        </p:nvPicPr>
        <p:blipFill>
          <a:blip r:embed="rId15">
            <a:alphaModFix/>
          </a:blip>
          <a:stretch>
            <a:fillRect/>
          </a:stretch>
        </p:blipFill>
        <p:spPr>
          <a:xfrm>
            <a:off x="3321418" y="3101287"/>
            <a:ext cx="500093" cy="500096"/>
          </a:xfrm>
          <a:prstGeom prst="rect">
            <a:avLst/>
          </a:prstGeom>
          <a:noFill/>
          <a:ln>
            <a:noFill/>
          </a:ln>
        </p:spPr>
      </p:pic>
      <p:pic>
        <p:nvPicPr>
          <p:cNvPr descr="Review History@2x.png" id="179" name="Google Shape;179;p36"/>
          <p:cNvPicPr preferRelativeResize="0"/>
          <p:nvPr/>
        </p:nvPicPr>
        <p:blipFill>
          <a:blip r:embed="rId16">
            <a:alphaModFix/>
          </a:blip>
          <a:stretch>
            <a:fillRect/>
          </a:stretch>
        </p:blipFill>
        <p:spPr>
          <a:xfrm>
            <a:off x="6253719" y="2199276"/>
            <a:ext cx="653347" cy="580756"/>
          </a:xfrm>
          <a:prstGeom prst="rect">
            <a:avLst/>
          </a:prstGeom>
          <a:noFill/>
          <a:ln>
            <a:noFill/>
          </a:ln>
        </p:spPr>
      </p:pic>
      <p:pic>
        <p:nvPicPr>
          <p:cNvPr descr="Speed and Flexibility@2x.png" id="180" name="Google Shape;180;p36"/>
          <p:cNvPicPr preferRelativeResize="0"/>
          <p:nvPr/>
        </p:nvPicPr>
        <p:blipFill>
          <a:blip r:embed="rId17">
            <a:alphaModFix/>
          </a:blip>
          <a:stretch>
            <a:fillRect/>
          </a:stretch>
        </p:blipFill>
        <p:spPr>
          <a:xfrm>
            <a:off x="7238224" y="1247987"/>
            <a:ext cx="516225" cy="580756"/>
          </a:xfrm>
          <a:prstGeom prst="rect">
            <a:avLst/>
          </a:prstGeom>
          <a:noFill/>
          <a:ln>
            <a:noFill/>
          </a:ln>
        </p:spPr>
      </p:pic>
      <p:pic>
        <p:nvPicPr>
          <p:cNvPr descr="Trade Confirmations@2x.png" id="181" name="Google Shape;181;p36"/>
          <p:cNvPicPr preferRelativeResize="0"/>
          <p:nvPr/>
        </p:nvPicPr>
        <p:blipFill>
          <a:blip r:embed="rId18">
            <a:alphaModFix/>
          </a:blip>
          <a:stretch>
            <a:fillRect/>
          </a:stretch>
        </p:blipFill>
        <p:spPr>
          <a:xfrm>
            <a:off x="5278736" y="3064989"/>
            <a:ext cx="556555" cy="572690"/>
          </a:xfrm>
          <a:prstGeom prst="rect">
            <a:avLst/>
          </a:prstGeom>
          <a:noFill/>
          <a:ln>
            <a:noFill/>
          </a:ln>
        </p:spPr>
      </p:pic>
      <p:pic>
        <p:nvPicPr>
          <p:cNvPr descr="Support@2x.png" id="182" name="Google Shape;182;p36"/>
          <p:cNvPicPr preferRelativeResize="0"/>
          <p:nvPr/>
        </p:nvPicPr>
        <p:blipFill>
          <a:blip r:embed="rId19">
            <a:alphaModFix/>
          </a:blip>
          <a:stretch>
            <a:fillRect/>
          </a:stretch>
        </p:blipFill>
        <p:spPr>
          <a:xfrm>
            <a:off x="7254356" y="3101287"/>
            <a:ext cx="483961" cy="500096"/>
          </a:xfrm>
          <a:prstGeom prst="rect">
            <a:avLst/>
          </a:prstGeom>
          <a:noFill/>
          <a:ln>
            <a:noFill/>
          </a:ln>
        </p:spPr>
      </p:pic>
      <p:pic>
        <p:nvPicPr>
          <p:cNvPr descr="Targeted GUI@2x.png" id="183" name="Google Shape;183;p36"/>
          <p:cNvPicPr preferRelativeResize="0"/>
          <p:nvPr/>
        </p:nvPicPr>
        <p:blipFill>
          <a:blip r:embed="rId20">
            <a:alphaModFix/>
          </a:blip>
          <a:stretch>
            <a:fillRect/>
          </a:stretch>
        </p:blipFill>
        <p:spPr>
          <a:xfrm>
            <a:off x="6306153" y="3126321"/>
            <a:ext cx="548480" cy="450028"/>
          </a:xfrm>
          <a:prstGeom prst="rect">
            <a:avLst/>
          </a:prstGeom>
          <a:noFill/>
          <a:ln>
            <a:noFill/>
          </a:ln>
        </p:spPr>
      </p:pic>
      <p:pic>
        <p:nvPicPr>
          <p:cNvPr descr="Trade For Clients@2x.png" id="184" name="Google Shape;184;p36"/>
          <p:cNvPicPr preferRelativeResize="0"/>
          <p:nvPr/>
        </p:nvPicPr>
        <p:blipFill>
          <a:blip r:embed="rId21">
            <a:alphaModFix/>
          </a:blip>
          <a:stretch>
            <a:fillRect/>
          </a:stretch>
        </p:blipFill>
        <p:spPr>
          <a:xfrm>
            <a:off x="7205960" y="2199276"/>
            <a:ext cx="580753" cy="580756"/>
          </a:xfrm>
          <a:prstGeom prst="rect">
            <a:avLst/>
          </a:prstGeom>
          <a:noFill/>
          <a:ln>
            <a:noFill/>
          </a:ln>
        </p:spPr>
      </p:pic>
      <p:pic>
        <p:nvPicPr>
          <p:cNvPr descr="Trade online@2x.png" id="185" name="Google Shape;185;p36"/>
          <p:cNvPicPr preferRelativeResize="0"/>
          <p:nvPr/>
        </p:nvPicPr>
        <p:blipFill>
          <a:blip r:embed="rId22">
            <a:alphaModFix/>
          </a:blip>
          <a:stretch>
            <a:fillRect/>
          </a:stretch>
        </p:blipFill>
        <p:spPr>
          <a:xfrm>
            <a:off x="4213782" y="2191411"/>
            <a:ext cx="716037" cy="548472"/>
          </a:xfrm>
          <a:prstGeom prst="rect">
            <a:avLst/>
          </a:prstGeom>
          <a:noFill/>
          <a:ln>
            <a:noFill/>
          </a:ln>
        </p:spPr>
      </p:pic>
      <p:pic>
        <p:nvPicPr>
          <p:cNvPr descr="Watch Market@2x.png" id="186" name="Google Shape;186;p36"/>
          <p:cNvPicPr preferRelativeResize="0"/>
          <p:nvPr/>
        </p:nvPicPr>
        <p:blipFill>
          <a:blip r:embed="rId23">
            <a:alphaModFix/>
          </a:blip>
          <a:stretch>
            <a:fillRect/>
          </a:stretch>
        </p:blipFill>
        <p:spPr>
          <a:xfrm>
            <a:off x="4262169" y="1294437"/>
            <a:ext cx="556562" cy="487863"/>
          </a:xfrm>
          <a:prstGeom prst="rect">
            <a:avLst/>
          </a:prstGeom>
          <a:noFill/>
          <a:ln>
            <a:noFill/>
          </a:ln>
        </p:spPr>
      </p:pic>
      <p:sp>
        <p:nvSpPr>
          <p:cNvPr id="187" name="Google Shape;187;p36"/>
          <p:cNvSpPr txBox="1"/>
          <p:nvPr/>
        </p:nvSpPr>
        <p:spPr>
          <a:xfrm>
            <a:off x="1387275" y="398100"/>
            <a:ext cx="6170400" cy="4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latin typeface="Roboto Light"/>
                <a:ea typeface="Roboto Light"/>
                <a:cs typeface="Roboto Light"/>
                <a:sym typeface="Roboto Light"/>
              </a:rPr>
              <a:t>Copy these icons from the Master slide. To view the Master slides, select “View” &gt; “Master” &gt; scroll to the bottom and copy the icon you require. Do not scale these icons up from their current size or quality will diminish.</a:t>
            </a:r>
            <a:endParaRPr sz="800">
              <a:latin typeface="Roboto Light"/>
              <a:ea typeface="Roboto Light"/>
              <a:cs typeface="Roboto Light"/>
              <a:sym typeface="Roboto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Page 1">
  <p:cSld name="BLANK_1_1">
    <p:spTree>
      <p:nvGrpSpPr>
        <p:cNvPr id="188" name="Shape 188"/>
        <p:cNvGrpSpPr/>
        <p:nvPr/>
      </p:nvGrpSpPr>
      <p:grpSpPr>
        <a:xfrm>
          <a:off x="0" y="0"/>
          <a:ext cx="0" cy="0"/>
          <a:chOff x="0" y="0"/>
          <a:chExt cx="0" cy="0"/>
        </a:xfrm>
      </p:grpSpPr>
      <p:sp>
        <p:nvSpPr>
          <p:cNvPr id="189" name="Google Shape;189;p37"/>
          <p:cNvSpPr txBox="1"/>
          <p:nvPr/>
        </p:nvSpPr>
        <p:spPr>
          <a:xfrm>
            <a:off x="1387275" y="398100"/>
            <a:ext cx="6170400" cy="4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latin typeface="Roboto Light"/>
                <a:ea typeface="Roboto Light"/>
                <a:cs typeface="Roboto Light"/>
                <a:sym typeface="Roboto Light"/>
              </a:rPr>
              <a:t>Copy these elements from the Master slide. To view the Master slides, select “View” &gt; “Master” &gt; scroll to the bottom and copy the icon you require. Do not scale these icons up from their current size or quality will diminish.</a:t>
            </a:r>
            <a:endParaRPr sz="800">
              <a:latin typeface="Roboto Light"/>
              <a:ea typeface="Roboto Light"/>
              <a:cs typeface="Roboto Light"/>
              <a:sym typeface="Roboto Light"/>
            </a:endParaRPr>
          </a:p>
        </p:txBody>
      </p:sp>
      <p:sp>
        <p:nvSpPr>
          <p:cNvPr id="190" name="Google Shape;190;p37"/>
          <p:cNvSpPr/>
          <p:nvPr/>
        </p:nvSpPr>
        <p:spPr>
          <a:xfrm rot="10800000">
            <a:off x="2570952" y="1645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37"/>
          <p:cNvSpPr txBox="1"/>
          <p:nvPr/>
        </p:nvSpPr>
        <p:spPr>
          <a:xfrm>
            <a:off x="2571052" y="1645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92" name="Google Shape;192;p37"/>
          <p:cNvSpPr/>
          <p:nvPr/>
        </p:nvSpPr>
        <p:spPr>
          <a:xfrm rot="10800000">
            <a:off x="2570952" y="22228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37"/>
          <p:cNvSpPr txBox="1"/>
          <p:nvPr/>
        </p:nvSpPr>
        <p:spPr>
          <a:xfrm>
            <a:off x="2571052" y="2223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94" name="Google Shape;194;p37"/>
          <p:cNvSpPr/>
          <p:nvPr/>
        </p:nvSpPr>
        <p:spPr>
          <a:xfrm rot="10800000">
            <a:off x="2570952" y="2800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37"/>
          <p:cNvSpPr txBox="1"/>
          <p:nvPr/>
        </p:nvSpPr>
        <p:spPr>
          <a:xfrm>
            <a:off x="2571052" y="2800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96" name="Google Shape;196;p37"/>
          <p:cNvSpPr/>
          <p:nvPr/>
        </p:nvSpPr>
        <p:spPr>
          <a:xfrm rot="10800000">
            <a:off x="2570952" y="33778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37"/>
          <p:cNvSpPr txBox="1"/>
          <p:nvPr/>
        </p:nvSpPr>
        <p:spPr>
          <a:xfrm>
            <a:off x="2571052" y="3378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98" name="Shape 198"/>
        <p:cNvGrpSpPr/>
        <p:nvPr/>
      </p:nvGrpSpPr>
      <p:grpSpPr>
        <a:xfrm>
          <a:off x="0" y="0"/>
          <a:ext cx="0" cy="0"/>
          <a:chOff x="0" y="0"/>
          <a:chExt cx="0" cy="0"/>
        </a:xfrm>
      </p:grpSpPr>
      <p:sp>
        <p:nvSpPr>
          <p:cNvPr id="199" name="Google Shape;199;p38"/>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2000"/>
              <a:buFont typeface="Arial"/>
              <a:buNone/>
              <a:defRPr b="1" i="0" sz="4000" u="none" cap="none" strike="noStrike">
                <a:solidFill>
                  <a:schemeClr val="dk1"/>
                </a:solidFill>
                <a:latin typeface="Arial"/>
                <a:ea typeface="Arial"/>
                <a:cs typeface="Arial"/>
                <a:sym typeface="Arial"/>
              </a:defRPr>
            </a:lvl1pPr>
            <a:lvl2pPr indent="0" lvl="1" rtl="0">
              <a:spcBef>
                <a:spcPts val="0"/>
              </a:spcBef>
              <a:spcAft>
                <a:spcPts val="0"/>
              </a:spcAft>
              <a:buSzPts val="2800"/>
              <a:buNone/>
              <a:defRPr sz="1800"/>
            </a:lvl2pPr>
            <a:lvl3pPr indent="0" lvl="2" rtl="0">
              <a:spcBef>
                <a:spcPts val="0"/>
              </a:spcBef>
              <a:spcAft>
                <a:spcPts val="0"/>
              </a:spcAft>
              <a:buSzPts val="2800"/>
              <a:buNone/>
              <a:defRPr sz="1800"/>
            </a:lvl3pPr>
            <a:lvl4pPr indent="0" lvl="3" rtl="0">
              <a:spcBef>
                <a:spcPts val="0"/>
              </a:spcBef>
              <a:spcAft>
                <a:spcPts val="0"/>
              </a:spcAft>
              <a:buSzPts val="2800"/>
              <a:buNone/>
              <a:defRPr sz="1800"/>
            </a:lvl4pPr>
            <a:lvl5pPr indent="0" lvl="4" rtl="0">
              <a:spcBef>
                <a:spcPts val="0"/>
              </a:spcBef>
              <a:spcAft>
                <a:spcPts val="0"/>
              </a:spcAft>
              <a:buSzPts val="2800"/>
              <a:buNone/>
              <a:defRPr sz="1800"/>
            </a:lvl5pPr>
            <a:lvl6pPr indent="0" lvl="5" rtl="0">
              <a:spcBef>
                <a:spcPts val="0"/>
              </a:spcBef>
              <a:spcAft>
                <a:spcPts val="0"/>
              </a:spcAft>
              <a:buSzPts val="2800"/>
              <a:buNone/>
              <a:defRPr sz="1800"/>
            </a:lvl6pPr>
            <a:lvl7pPr indent="0" lvl="6" rtl="0">
              <a:spcBef>
                <a:spcPts val="0"/>
              </a:spcBef>
              <a:spcAft>
                <a:spcPts val="0"/>
              </a:spcAft>
              <a:buSzPts val="2800"/>
              <a:buNone/>
              <a:defRPr sz="1800"/>
            </a:lvl7pPr>
            <a:lvl8pPr indent="0" lvl="7" rtl="0">
              <a:spcBef>
                <a:spcPts val="0"/>
              </a:spcBef>
              <a:spcAft>
                <a:spcPts val="0"/>
              </a:spcAft>
              <a:buSzPts val="2800"/>
              <a:buNone/>
              <a:defRPr sz="1800"/>
            </a:lvl8pPr>
            <a:lvl9pPr indent="0" lvl="8" rtl="0">
              <a:spcBef>
                <a:spcPts val="0"/>
              </a:spcBef>
              <a:spcAft>
                <a:spcPts val="0"/>
              </a:spcAft>
              <a:buSzPts val="2800"/>
              <a:buNone/>
              <a:defRPr sz="1800"/>
            </a:lvl9pPr>
          </a:lstStyle>
          <a:p/>
        </p:txBody>
      </p:sp>
      <p:sp>
        <p:nvSpPr>
          <p:cNvPr id="200" name="Google Shape;200;p38"/>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317500" lvl="0" marL="457200" marR="0" rtl="0" algn="l">
              <a:spcBef>
                <a:spcPts val="560"/>
              </a:spcBef>
              <a:spcAft>
                <a:spcPts val="0"/>
              </a:spcAft>
              <a:buClr>
                <a:schemeClr val="accent6"/>
              </a:buClr>
              <a:buSzPts val="1400"/>
              <a:buFont typeface="Merriweather Sans"/>
              <a:buChar char="▶"/>
              <a:defRPr b="0" i="0" sz="2800" u="none" cap="none" strike="noStrike">
                <a:solidFill>
                  <a:schemeClr val="dk1"/>
                </a:solidFill>
                <a:latin typeface="Arial"/>
                <a:ea typeface="Arial"/>
                <a:cs typeface="Arial"/>
                <a:sym typeface="Arial"/>
              </a:defRPr>
            </a:lvl1pPr>
            <a:lvl2pPr indent="-381000" lvl="1" marL="914400" marR="0" rtl="0" algn="l">
              <a:spcBef>
                <a:spcPts val="16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81000" lvl="2" marL="1371600" marR="0" rtl="0" algn="l">
              <a:spcBef>
                <a:spcPts val="16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1600"/>
              </a:spcBef>
              <a:spcAft>
                <a:spcPts val="160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01" name="Google Shape;201;p38"/>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HEADER_2">
  <p:cSld name="SECTION_HEADER_2">
    <p:spTree>
      <p:nvGrpSpPr>
        <p:cNvPr id="202" name="Shape 202"/>
        <p:cNvGrpSpPr/>
        <p:nvPr/>
      </p:nvGrpSpPr>
      <p:grpSpPr>
        <a:xfrm>
          <a:off x="0" y="0"/>
          <a:ext cx="0" cy="0"/>
          <a:chOff x="0" y="0"/>
          <a:chExt cx="0" cy="0"/>
        </a:xfrm>
      </p:grpSpPr>
      <p:pic>
        <p:nvPicPr>
          <p:cNvPr descr="Caplin Presentation Template 20172.jpg" id="203" name="Google Shape;203;p39"/>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204" name="Google Shape;204;p39"/>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081730"/>
              </a:buClr>
              <a:buSzPts val="2400"/>
              <a:buFont typeface="Roboto Thin"/>
              <a:buNone/>
              <a:defRPr sz="2400">
                <a:solidFill>
                  <a:srgbClr val="081730"/>
                </a:solidFill>
                <a:latin typeface="Roboto Thin"/>
                <a:ea typeface="Roboto Thin"/>
                <a:cs typeface="Roboto Thin"/>
                <a:sym typeface="Roboto Thin"/>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p:txBody>
      </p:sp>
      <p:sp>
        <p:nvSpPr>
          <p:cNvPr id="205" name="Google Shape;205;p39"/>
          <p:cNvSpPr txBox="1"/>
          <p:nvPr/>
        </p:nvSpPr>
        <p:spPr>
          <a:xfrm>
            <a:off x="3640047" y="4797397"/>
            <a:ext cx="1863900" cy="2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999999"/>
                </a:solidFill>
                <a:latin typeface="Roboto Light"/>
                <a:ea typeface="Roboto Light"/>
                <a:cs typeface="Roboto Light"/>
                <a:sym typeface="Roboto Light"/>
              </a:rPr>
              <a:t>© Caplin Systems Ltd. 2020 | Confidential</a:t>
            </a:r>
            <a:endParaRPr sz="700">
              <a:solidFill>
                <a:srgbClr val="999999"/>
              </a:solidFill>
              <a:latin typeface="Roboto Light"/>
              <a:ea typeface="Roboto Light"/>
              <a:cs typeface="Roboto Light"/>
              <a:sym typeface="Roboto Light"/>
            </a:endParaRPr>
          </a:p>
        </p:txBody>
      </p:sp>
      <p:pic>
        <p:nvPicPr>
          <p:cNvPr descr="Caplin Logo 2.png" id="206" name="Google Shape;206;p39"/>
          <p:cNvPicPr preferRelativeResize="0"/>
          <p:nvPr/>
        </p:nvPicPr>
        <p:blipFill rotWithShape="1">
          <a:blip r:embed="rId3">
            <a:alphaModFix/>
          </a:blip>
          <a:srcRect b="0" l="0" r="0" t="0"/>
          <a:stretch/>
        </p:blipFill>
        <p:spPr>
          <a:xfrm>
            <a:off x="8281475" y="4871950"/>
            <a:ext cx="710126" cy="10887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blipFill rotWithShape="1">
          <a:blip r:embed="rId2">
            <a:alphaModFix/>
          </a:blip>
          <a:stretch>
            <a:fillRect b="0" l="0" r="0" t="0"/>
          </a:stretch>
        </a:blipFill>
      </p:bgPr>
    </p:bg>
    <p:spTree>
      <p:nvGrpSpPr>
        <p:cNvPr id="26" name="Shape 26"/>
        <p:cNvGrpSpPr/>
        <p:nvPr/>
      </p:nvGrpSpPr>
      <p:grpSpPr>
        <a:xfrm>
          <a:off x="0" y="0"/>
          <a:ext cx="0" cy="0"/>
          <a:chOff x="0" y="0"/>
          <a:chExt cx="0" cy="0"/>
        </a:xfrm>
      </p:grpSpPr>
      <p:sp>
        <p:nvSpPr>
          <p:cNvPr id="27" name="Google Shape;27;p5"/>
          <p:cNvSpPr txBox="1"/>
          <p:nvPr>
            <p:ph type="title"/>
          </p:nvPr>
        </p:nvSpPr>
        <p:spPr>
          <a:xfrm>
            <a:off x="427673" y="1649096"/>
            <a:ext cx="8259000" cy="7893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28" name="Google Shape;28;p5"/>
          <p:cNvSpPr txBox="1"/>
          <p:nvPr>
            <p:ph idx="1" type="body"/>
          </p:nvPr>
        </p:nvSpPr>
        <p:spPr>
          <a:xfrm>
            <a:off x="427674" y="2444195"/>
            <a:ext cx="8259000" cy="11250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400"/>
              </a:spcBef>
              <a:spcAft>
                <a:spcPts val="0"/>
              </a:spcAft>
              <a:buClr>
                <a:schemeClr val="accent6"/>
              </a:buClr>
              <a:buSzPts val="1600"/>
              <a:buFont typeface="Merriweather Sans"/>
              <a:buNone/>
              <a:defRPr b="0" i="0" sz="2000" u="none" cap="none" strike="noStrike">
                <a:solidFill>
                  <a:srgbClr val="888888"/>
                </a:solidFill>
                <a:latin typeface="Arial"/>
                <a:ea typeface="Arial"/>
                <a:cs typeface="Arial"/>
                <a:sym typeface="Arial"/>
              </a:defRPr>
            </a:lvl1pPr>
            <a:lvl2pPr indent="-228600" lvl="1" marL="914400" marR="0" rtl="0" algn="l">
              <a:spcBef>
                <a:spcPts val="360"/>
              </a:spcBef>
              <a:spcAft>
                <a:spcPts val="0"/>
              </a:spcAft>
              <a:buClr>
                <a:srgbClr val="888888"/>
              </a:buClr>
              <a:buSzPts val="2800"/>
              <a:buFont typeface="Arial"/>
              <a:buNone/>
              <a:defRPr b="0" i="0" sz="1800" u="none" cap="none" strike="noStrike">
                <a:solidFill>
                  <a:srgbClr val="888888"/>
                </a:solidFill>
                <a:latin typeface="Arial"/>
                <a:ea typeface="Arial"/>
                <a:cs typeface="Arial"/>
                <a:sym typeface="Arial"/>
              </a:defRPr>
            </a:lvl2pPr>
            <a:lvl3pPr indent="-228600" lvl="2" marL="1371600" marR="0" rtl="0" algn="l">
              <a:spcBef>
                <a:spcPts val="320"/>
              </a:spcBef>
              <a:spcAft>
                <a:spcPts val="0"/>
              </a:spcAft>
              <a:buClr>
                <a:srgbClr val="888888"/>
              </a:buClr>
              <a:buSzPts val="2400"/>
              <a:buFont typeface="Arial"/>
              <a:buNone/>
              <a:defRPr b="0" i="0" sz="1600" u="none" cap="none" strike="noStrike">
                <a:solidFill>
                  <a:srgbClr val="888888"/>
                </a:solidFill>
                <a:latin typeface="Arial"/>
                <a:ea typeface="Arial"/>
                <a:cs typeface="Arial"/>
                <a:sym typeface="Arial"/>
              </a:defRPr>
            </a:lvl3pPr>
            <a:lvl4pPr indent="-228600" lvl="3" marL="18288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4pPr>
            <a:lvl5pPr indent="-228600" lvl="4" marL="22860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9pPr>
          </a:lstStyle>
          <a:p/>
        </p:txBody>
      </p:sp>
      <p:sp>
        <p:nvSpPr>
          <p:cNvPr id="29" name="Google Shape;29;p5"/>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bg>
      <p:bgPr>
        <a:blipFill rotWithShape="1">
          <a:blip r:embed="rId2">
            <a:alphaModFix/>
          </a:blip>
          <a:stretch>
            <a:fillRect b="0" l="0" r="0" t="0"/>
          </a:stretch>
        </a:blipFill>
      </p:bgPr>
    </p:bg>
    <p:spTree>
      <p:nvGrpSpPr>
        <p:cNvPr id="30" name="Shape 30"/>
        <p:cNvGrpSpPr/>
        <p:nvPr/>
      </p:nvGrpSpPr>
      <p:grpSpPr>
        <a:xfrm>
          <a:off x="0" y="0"/>
          <a:ext cx="0" cy="0"/>
          <a:chOff x="0" y="0"/>
          <a:chExt cx="0" cy="0"/>
        </a:xfrm>
      </p:grpSpPr>
      <p:sp>
        <p:nvSpPr>
          <p:cNvPr id="31" name="Google Shape;31;p6"/>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32" name="Google Shape;32;p6"/>
          <p:cNvSpPr txBox="1"/>
          <p:nvPr>
            <p:ph idx="1" type="body"/>
          </p:nvPr>
        </p:nvSpPr>
        <p:spPr>
          <a:xfrm>
            <a:off x="457200" y="1200151"/>
            <a:ext cx="4038600" cy="3394500"/>
          </a:xfrm>
          <a:prstGeom prst="rect">
            <a:avLst/>
          </a:prstGeom>
          <a:noFill/>
          <a:ln>
            <a:noFill/>
          </a:ln>
        </p:spPr>
        <p:txBody>
          <a:bodyPr anchorCtr="0" anchor="t" bIns="91425" lIns="91425" spcFirstLastPara="1" rIns="91425" wrap="square" tIns="91425">
            <a:noAutofit/>
          </a:bodyPr>
          <a:lstStyle>
            <a:lvl1pPr indent="-304800" lvl="0" marL="457200" marR="0" rtl="0" algn="l">
              <a:spcBef>
                <a:spcPts val="480"/>
              </a:spcBef>
              <a:spcAft>
                <a:spcPts val="0"/>
              </a:spcAft>
              <a:buClr>
                <a:schemeClr val="accent6"/>
              </a:buClr>
              <a:buSzPts val="1200"/>
              <a:buFont typeface="Merriweather Sans"/>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3" name="Google Shape;33;p6"/>
          <p:cNvSpPr txBox="1"/>
          <p:nvPr>
            <p:ph idx="2" type="body"/>
          </p:nvPr>
        </p:nvSpPr>
        <p:spPr>
          <a:xfrm>
            <a:off x="4648200" y="1200151"/>
            <a:ext cx="4038600" cy="3394500"/>
          </a:xfrm>
          <a:prstGeom prst="rect">
            <a:avLst/>
          </a:prstGeom>
          <a:noFill/>
          <a:ln>
            <a:noFill/>
          </a:ln>
        </p:spPr>
        <p:txBody>
          <a:bodyPr anchorCtr="0" anchor="t" bIns="91425" lIns="91425" spcFirstLastPara="1" rIns="91425" wrap="square" tIns="91425">
            <a:noAutofit/>
          </a:bodyPr>
          <a:lstStyle>
            <a:lvl1pPr indent="-304800" lvl="0" marL="457200" marR="0" rtl="0" algn="l">
              <a:spcBef>
                <a:spcPts val="480"/>
              </a:spcBef>
              <a:spcAft>
                <a:spcPts val="0"/>
              </a:spcAft>
              <a:buClr>
                <a:schemeClr val="accent6"/>
              </a:buClr>
              <a:buSzPts val="1200"/>
              <a:buFont typeface="Merriweather Sans"/>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4" name="Google Shape;34;p6"/>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bg>
      <p:bgPr>
        <a:blipFill rotWithShape="1">
          <a:blip r:embed="rId2">
            <a:alphaModFix/>
          </a:blip>
          <a:stretch>
            <a:fillRect b="0" l="0" r="0" t="0"/>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37" name="Google Shape;37;p7"/>
          <p:cNvSpPr txBox="1"/>
          <p:nvPr>
            <p:ph idx="1" type="body"/>
          </p:nvPr>
        </p:nvSpPr>
        <p:spPr>
          <a:xfrm>
            <a:off x="457200" y="1151335"/>
            <a:ext cx="4040100" cy="479700"/>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400"/>
              </a:spcBef>
              <a:spcAft>
                <a:spcPts val="0"/>
              </a:spcAft>
              <a:buClr>
                <a:schemeClr val="accent6"/>
              </a:buClr>
              <a:buSzPts val="1600"/>
              <a:buFont typeface="Merriweather Sans"/>
              <a:buNone/>
              <a:defRPr b="1" i="0" sz="2000" u="none" cap="none" strike="noStrike">
                <a:solidFill>
                  <a:schemeClr val="dk1"/>
                </a:solidFill>
                <a:latin typeface="Arial"/>
                <a:ea typeface="Arial"/>
                <a:cs typeface="Arial"/>
                <a:sym typeface="Arial"/>
              </a:defRPr>
            </a:lvl1pPr>
            <a:lvl2pPr indent="-228600" lvl="1" marL="914400" marR="0" rtl="0" algn="l">
              <a:spcBef>
                <a:spcPts val="400"/>
              </a:spcBef>
              <a:spcAft>
                <a:spcPts val="0"/>
              </a:spcAft>
              <a:buClr>
                <a:schemeClr val="dk1"/>
              </a:buClr>
              <a:buSzPts val="2800"/>
              <a:buFont typeface="Arial"/>
              <a:buNone/>
              <a:defRPr b="1" i="0" sz="2000" u="none" cap="none" strike="noStrike">
                <a:solidFill>
                  <a:schemeClr val="dk1"/>
                </a:solidFill>
                <a:latin typeface="Arial"/>
                <a:ea typeface="Arial"/>
                <a:cs typeface="Arial"/>
                <a:sym typeface="Arial"/>
              </a:defRPr>
            </a:lvl2pPr>
            <a:lvl3pPr indent="-228600" lvl="2" marL="1371600" marR="0" rtl="0" algn="l">
              <a:spcBef>
                <a:spcPts val="360"/>
              </a:spcBef>
              <a:spcAft>
                <a:spcPts val="0"/>
              </a:spcAft>
              <a:buClr>
                <a:schemeClr val="dk1"/>
              </a:buClr>
              <a:buSzPts val="2400"/>
              <a:buFont typeface="Arial"/>
              <a:buNone/>
              <a:defRPr b="1" i="0" sz="1800" u="none" cap="none" strike="noStrike">
                <a:solidFill>
                  <a:schemeClr val="dk1"/>
                </a:solidFill>
                <a:latin typeface="Arial"/>
                <a:ea typeface="Arial"/>
                <a:cs typeface="Arial"/>
                <a:sym typeface="Arial"/>
              </a:defRPr>
            </a:lvl3pPr>
            <a:lvl4pPr indent="-228600" lvl="3" marL="1828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4pPr>
            <a:lvl5pPr indent="-228600" lvl="4" marL="22860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9pPr>
          </a:lstStyle>
          <a:p/>
        </p:txBody>
      </p:sp>
      <p:sp>
        <p:nvSpPr>
          <p:cNvPr id="38" name="Google Shape;38;p7"/>
          <p:cNvSpPr txBox="1"/>
          <p:nvPr>
            <p:ph idx="2" type="body"/>
          </p:nvPr>
        </p:nvSpPr>
        <p:spPr>
          <a:xfrm>
            <a:off x="457200" y="1631156"/>
            <a:ext cx="4040100" cy="2963400"/>
          </a:xfrm>
          <a:prstGeom prst="rect">
            <a:avLst/>
          </a:prstGeom>
          <a:noFill/>
          <a:ln>
            <a:noFill/>
          </a:ln>
        </p:spPr>
        <p:txBody>
          <a:bodyPr anchorCtr="0" anchor="t" bIns="91425" lIns="91425" spcFirstLastPara="1" rIns="91425" wrap="square" tIns="91425">
            <a:noAutofit/>
          </a:bodyPr>
          <a:lstStyle>
            <a:lvl1pPr indent="-292100" lvl="0" marL="457200" marR="0" rtl="0" algn="l">
              <a:spcBef>
                <a:spcPts val="400"/>
              </a:spcBef>
              <a:spcAft>
                <a:spcPts val="0"/>
              </a:spcAft>
              <a:buClr>
                <a:schemeClr val="accent6"/>
              </a:buClr>
              <a:buSzPts val="1000"/>
              <a:buFont typeface="Merriweather Sans"/>
              <a:buChar char="▶"/>
              <a:defRPr b="0" i="0" sz="20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39" name="Google Shape;39;p7"/>
          <p:cNvSpPr txBox="1"/>
          <p:nvPr>
            <p:ph idx="3" type="body"/>
          </p:nvPr>
        </p:nvSpPr>
        <p:spPr>
          <a:xfrm>
            <a:off x="4645029" y="1151335"/>
            <a:ext cx="4041900" cy="479700"/>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400"/>
              </a:spcBef>
              <a:spcAft>
                <a:spcPts val="0"/>
              </a:spcAft>
              <a:buClr>
                <a:schemeClr val="accent6"/>
              </a:buClr>
              <a:buSzPts val="1600"/>
              <a:buFont typeface="Merriweather Sans"/>
              <a:buNone/>
              <a:defRPr b="1" i="0" sz="2000" u="none" cap="none" strike="noStrike">
                <a:solidFill>
                  <a:schemeClr val="dk1"/>
                </a:solidFill>
                <a:latin typeface="Arial"/>
                <a:ea typeface="Arial"/>
                <a:cs typeface="Arial"/>
                <a:sym typeface="Arial"/>
              </a:defRPr>
            </a:lvl1pPr>
            <a:lvl2pPr indent="-228600" lvl="1" marL="914400" marR="0" rtl="0" algn="l">
              <a:spcBef>
                <a:spcPts val="400"/>
              </a:spcBef>
              <a:spcAft>
                <a:spcPts val="0"/>
              </a:spcAft>
              <a:buClr>
                <a:schemeClr val="dk1"/>
              </a:buClr>
              <a:buSzPts val="2800"/>
              <a:buFont typeface="Arial"/>
              <a:buNone/>
              <a:defRPr b="1" i="0" sz="2000" u="none" cap="none" strike="noStrike">
                <a:solidFill>
                  <a:schemeClr val="dk1"/>
                </a:solidFill>
                <a:latin typeface="Arial"/>
                <a:ea typeface="Arial"/>
                <a:cs typeface="Arial"/>
                <a:sym typeface="Arial"/>
              </a:defRPr>
            </a:lvl2pPr>
            <a:lvl3pPr indent="-228600" lvl="2" marL="1371600" marR="0" rtl="0" algn="l">
              <a:spcBef>
                <a:spcPts val="360"/>
              </a:spcBef>
              <a:spcAft>
                <a:spcPts val="0"/>
              </a:spcAft>
              <a:buClr>
                <a:schemeClr val="dk1"/>
              </a:buClr>
              <a:buSzPts val="2400"/>
              <a:buFont typeface="Arial"/>
              <a:buNone/>
              <a:defRPr b="1" i="0" sz="1800" u="none" cap="none" strike="noStrike">
                <a:solidFill>
                  <a:schemeClr val="dk1"/>
                </a:solidFill>
                <a:latin typeface="Arial"/>
                <a:ea typeface="Arial"/>
                <a:cs typeface="Arial"/>
                <a:sym typeface="Arial"/>
              </a:defRPr>
            </a:lvl3pPr>
            <a:lvl4pPr indent="-228600" lvl="3" marL="1828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4pPr>
            <a:lvl5pPr indent="-228600" lvl="4" marL="22860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9pPr>
          </a:lstStyle>
          <a:p/>
        </p:txBody>
      </p:sp>
      <p:sp>
        <p:nvSpPr>
          <p:cNvPr id="40" name="Google Shape;40;p7"/>
          <p:cNvSpPr txBox="1"/>
          <p:nvPr>
            <p:ph idx="4" type="body"/>
          </p:nvPr>
        </p:nvSpPr>
        <p:spPr>
          <a:xfrm>
            <a:off x="4645029" y="1631156"/>
            <a:ext cx="4041900" cy="2963400"/>
          </a:xfrm>
          <a:prstGeom prst="rect">
            <a:avLst/>
          </a:prstGeom>
          <a:noFill/>
          <a:ln>
            <a:noFill/>
          </a:ln>
        </p:spPr>
        <p:txBody>
          <a:bodyPr anchorCtr="0" anchor="t" bIns="91425" lIns="91425" spcFirstLastPara="1" rIns="91425" wrap="square" tIns="91425">
            <a:noAutofit/>
          </a:bodyPr>
          <a:lstStyle>
            <a:lvl1pPr indent="-292100" lvl="0" marL="457200" marR="0" rtl="0" algn="l">
              <a:spcBef>
                <a:spcPts val="400"/>
              </a:spcBef>
              <a:spcAft>
                <a:spcPts val="0"/>
              </a:spcAft>
              <a:buClr>
                <a:schemeClr val="accent6"/>
              </a:buClr>
              <a:buSzPts val="1000"/>
              <a:buFont typeface="Merriweather Sans"/>
              <a:buChar char="▶"/>
              <a:defRPr b="0" i="0" sz="20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41" name="Google Shape;41;p7"/>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2" name="Shape 42"/>
        <p:cNvGrpSpPr/>
        <p:nvPr/>
      </p:nvGrpSpPr>
      <p:grpSpPr>
        <a:xfrm>
          <a:off x="0" y="0"/>
          <a:ext cx="0" cy="0"/>
          <a:chOff x="0" y="0"/>
          <a:chExt cx="0" cy="0"/>
        </a:xfrm>
      </p:grpSpPr>
      <p:sp>
        <p:nvSpPr>
          <p:cNvPr id="43" name="Google Shape;43;p8"/>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44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44" name="Google Shape;44;p8"/>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p:cSld name="1_Title Only">
    <p:bg>
      <p:bgPr>
        <a:blipFill rotWithShape="1">
          <a:blip r:embed="rId2">
            <a:alphaModFix/>
          </a:blip>
          <a:stretch>
            <a:fillRect b="0" l="0" r="0" t="0"/>
          </a:stretch>
        </a:blipFill>
      </p:bgPr>
    </p:bg>
    <p:spTree>
      <p:nvGrpSpPr>
        <p:cNvPr id="45" name="Shape 45"/>
        <p:cNvGrpSpPr/>
        <p:nvPr/>
      </p:nvGrpSpPr>
      <p:grpSpPr>
        <a:xfrm>
          <a:off x="0" y="0"/>
          <a:ext cx="0" cy="0"/>
          <a:chOff x="0" y="0"/>
          <a:chExt cx="0" cy="0"/>
        </a:xfrm>
      </p:grpSpPr>
      <p:sp>
        <p:nvSpPr>
          <p:cNvPr id="46" name="Google Shape;46;p9"/>
          <p:cNvSpPr txBox="1"/>
          <p:nvPr>
            <p:ph type="title"/>
          </p:nvPr>
        </p:nvSpPr>
        <p:spPr>
          <a:xfrm>
            <a:off x="457200" y="409179"/>
            <a:ext cx="8229600" cy="857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47" name="Google Shape;47;p9"/>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
        <p:nvSpPr>
          <p:cNvPr id="48" name="Google Shape;48;p9"/>
          <p:cNvSpPr txBox="1"/>
          <p:nvPr>
            <p:ph idx="1" type="body"/>
          </p:nvPr>
        </p:nvSpPr>
        <p:spPr>
          <a:xfrm>
            <a:off x="457204" y="1402080"/>
            <a:ext cx="8229600" cy="31926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320"/>
              </a:spcBef>
              <a:spcAft>
                <a:spcPts val="0"/>
              </a:spcAft>
              <a:buClr>
                <a:schemeClr val="accent6"/>
              </a:buClr>
              <a:buSzPts val="1600"/>
              <a:buFont typeface="Merriweather Sans"/>
              <a:buNone/>
              <a:defRPr b="0" i="0" sz="16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Only">
  <p:cSld name="2_Title Only">
    <p:spTree>
      <p:nvGrpSpPr>
        <p:cNvPr id="49" name="Shape 49"/>
        <p:cNvGrpSpPr/>
        <p:nvPr/>
      </p:nvGrpSpPr>
      <p:grpSpPr>
        <a:xfrm>
          <a:off x="0" y="0"/>
          <a:ext cx="0" cy="0"/>
          <a:chOff x="0" y="0"/>
          <a:chExt cx="0" cy="0"/>
        </a:xfrm>
      </p:grpSpPr>
      <p:sp>
        <p:nvSpPr>
          <p:cNvPr id="50" name="Google Shape;50;p10"/>
          <p:cNvSpPr txBox="1"/>
          <p:nvPr>
            <p:ph type="title"/>
          </p:nvPr>
        </p:nvSpPr>
        <p:spPr>
          <a:xfrm>
            <a:off x="457200" y="409179"/>
            <a:ext cx="8229600" cy="857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51" name="Google Shape;51;p10"/>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
        <p:nvSpPr>
          <p:cNvPr id="52" name="Google Shape;52;p10"/>
          <p:cNvSpPr txBox="1"/>
          <p:nvPr>
            <p:ph idx="1" type="body"/>
          </p:nvPr>
        </p:nvSpPr>
        <p:spPr>
          <a:xfrm>
            <a:off x="457204" y="1402080"/>
            <a:ext cx="3911700" cy="31926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320"/>
              </a:spcBef>
              <a:spcAft>
                <a:spcPts val="0"/>
              </a:spcAft>
              <a:buClr>
                <a:schemeClr val="accent6"/>
              </a:buClr>
              <a:buSzPts val="1600"/>
              <a:buFont typeface="Merriweather Sans"/>
              <a:buNone/>
              <a:defRPr b="0" i="0" sz="16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
        <p:nvSpPr>
          <p:cNvPr id="53" name="Google Shape;53;p10"/>
          <p:cNvSpPr/>
          <p:nvPr>
            <p:ph idx="2" type="pic"/>
          </p:nvPr>
        </p:nvSpPr>
        <p:spPr>
          <a:xfrm>
            <a:off x="4602480" y="1402080"/>
            <a:ext cx="4084200" cy="3192600"/>
          </a:xfrm>
          <a:prstGeom prst="rect">
            <a:avLst/>
          </a:prstGeom>
          <a:noFill/>
          <a:ln>
            <a:noFill/>
          </a:ln>
        </p:spPr>
        <p:txBody>
          <a:bodyPr anchorCtr="0" anchor="t" bIns="91425" lIns="91425" spcFirstLastPara="1" rIns="91425" wrap="square" tIns="91425">
            <a:noAutofit/>
          </a:bodyPr>
          <a:lstStyle>
            <a:lvl1pPr indent="0" lvl="0" marL="0" marR="0" rtl="0" algn="l">
              <a:spcBef>
                <a:spcPts val="640"/>
              </a:spcBef>
              <a:spcAft>
                <a:spcPts val="0"/>
              </a:spcAft>
              <a:buClr>
                <a:schemeClr val="accent6"/>
              </a:buClr>
              <a:buSzPts val="1400"/>
              <a:buFont typeface="Merriweather Sans"/>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4.xml"/><Relationship Id="rId11" Type="http://schemas.openxmlformats.org/officeDocument/2006/relationships/slideLayout" Target="../slideLayouts/slideLayout25.xml"/><Relationship Id="rId22" Type="http://schemas.openxmlformats.org/officeDocument/2006/relationships/slideLayout" Target="../slideLayouts/slideLayout36.xml"/><Relationship Id="rId10" Type="http://schemas.openxmlformats.org/officeDocument/2006/relationships/slideLayout" Target="../slideLayouts/slideLayout24.xml"/><Relationship Id="rId21" Type="http://schemas.openxmlformats.org/officeDocument/2006/relationships/slideLayout" Target="../slideLayouts/slideLayout35.xml"/><Relationship Id="rId13" Type="http://schemas.openxmlformats.org/officeDocument/2006/relationships/slideLayout" Target="../slideLayouts/slideLayout27.xml"/><Relationship Id="rId24" Type="http://schemas.openxmlformats.org/officeDocument/2006/relationships/theme" Target="../theme/theme3.xml"/><Relationship Id="rId12" Type="http://schemas.openxmlformats.org/officeDocument/2006/relationships/slideLayout" Target="../slideLayouts/slideLayout26.xml"/><Relationship Id="rId23" Type="http://schemas.openxmlformats.org/officeDocument/2006/relationships/slideLayout" Target="../slideLayouts/slideLayout37.xml"/><Relationship Id="rId1" Type="http://schemas.openxmlformats.org/officeDocument/2006/relationships/image" Target="../media/image38.jpg"/><Relationship Id="rId2" Type="http://schemas.openxmlformats.org/officeDocument/2006/relationships/image" Target="../media/image12.png"/><Relationship Id="rId3" Type="http://schemas.openxmlformats.org/officeDocument/2006/relationships/slideLayout" Target="../slideLayouts/slideLayout17.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5" Type="http://schemas.openxmlformats.org/officeDocument/2006/relationships/slideLayout" Target="../slideLayouts/slideLayout19.xml"/><Relationship Id="rId19" Type="http://schemas.openxmlformats.org/officeDocument/2006/relationships/slideLayout" Target="../slideLayouts/slideLayout33.xml"/><Relationship Id="rId6" Type="http://schemas.openxmlformats.org/officeDocument/2006/relationships/slideLayout" Target="../slideLayouts/slideLayout20.xml"/><Relationship Id="rId18" Type="http://schemas.openxmlformats.org/officeDocument/2006/relationships/slideLayout" Target="../slideLayouts/slideLayout32.xml"/><Relationship Id="rId7" Type="http://schemas.openxmlformats.org/officeDocument/2006/relationships/slideLayout" Target="../slideLayouts/slideLayout21.xml"/><Relationship Id="rId8"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rotWithShape="1">
          <a:blip r:embed="rId1">
            <a:alphaModFix/>
          </a:blip>
          <a:stretch>
            <a:fillRect b="0" l="0" r="0" t="0"/>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44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11" name="Google Shape;11;p1"/>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330200" lvl="0" marL="457200" marR="0" rtl="0" algn="l">
              <a:spcBef>
                <a:spcPts val="640"/>
              </a:spcBef>
              <a:spcAft>
                <a:spcPts val="0"/>
              </a:spcAft>
              <a:buClr>
                <a:schemeClr val="accent6"/>
              </a:buClr>
              <a:buSzPts val="1600"/>
              <a:buFont typeface="Merriweather Sans"/>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1"/>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
        <p:nvSpPr>
          <p:cNvPr id="13" name="Google Shape;13;p1"/>
          <p:cNvSpPr txBox="1"/>
          <p:nvPr/>
        </p:nvSpPr>
        <p:spPr>
          <a:xfrm>
            <a:off x="5659921" y="4743376"/>
            <a:ext cx="3027000" cy="184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A5A5A5"/>
              </a:buClr>
              <a:buFont typeface="Arial"/>
              <a:buNone/>
            </a:pPr>
            <a:r>
              <a:rPr b="0" i="0" lang="en-GB" sz="1000" u="none" cap="none" strike="noStrike">
                <a:solidFill>
                  <a:srgbClr val="A5A5A5"/>
                </a:solidFill>
                <a:latin typeface="Arial"/>
                <a:ea typeface="Arial"/>
                <a:cs typeface="Arial"/>
                <a:sym typeface="Arial"/>
              </a:rPr>
              <a:t>© Caplin Systems Ltd. 2012 </a:t>
            </a:r>
            <a:r>
              <a:rPr b="0" i="0" lang="en-GB" sz="1000" u="none" cap="none" strike="noStrike">
                <a:solidFill>
                  <a:srgbClr val="D8D8D8"/>
                </a:solidFill>
                <a:latin typeface="Arial"/>
                <a:ea typeface="Arial"/>
                <a:cs typeface="Arial"/>
                <a:sym typeface="Arial"/>
              </a:rPr>
              <a:t>|</a:t>
            </a:r>
            <a:r>
              <a:rPr b="0" i="0" lang="en-GB" sz="1000" u="none" cap="none" strike="noStrike">
                <a:solidFill>
                  <a:srgbClr val="A5A5A5"/>
                </a:solidFill>
                <a:latin typeface="Arial"/>
                <a:ea typeface="Arial"/>
                <a:cs typeface="Arial"/>
                <a:sym typeface="Arial"/>
              </a:rPr>
              <a:t> Confidential</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2" name="Shape 82"/>
        <p:cNvGrpSpPr/>
        <p:nvPr/>
      </p:nvGrpSpPr>
      <p:grpSpPr>
        <a:xfrm>
          <a:off x="0" y="0"/>
          <a:ext cx="0" cy="0"/>
          <a:chOff x="0" y="0"/>
          <a:chExt cx="0" cy="0"/>
        </a:xfrm>
      </p:grpSpPr>
      <p:pic>
        <p:nvPicPr>
          <p:cNvPr descr="Caplin Presentation Template 20174.jpg" id="83" name="Google Shape;83;p18"/>
          <p:cNvPicPr preferRelativeResize="0"/>
          <p:nvPr/>
        </p:nvPicPr>
        <p:blipFill rotWithShape="1">
          <a:blip r:embed="rId1">
            <a:alphaModFix/>
          </a:blip>
          <a:srcRect b="0" l="0" r="0" t="0"/>
          <a:stretch/>
        </p:blipFill>
        <p:spPr>
          <a:xfrm>
            <a:off x="714" y="0"/>
            <a:ext cx="9142571" cy="5143500"/>
          </a:xfrm>
          <a:prstGeom prst="rect">
            <a:avLst/>
          </a:prstGeom>
          <a:noFill/>
          <a:ln>
            <a:noFill/>
          </a:ln>
        </p:spPr>
      </p:pic>
      <p:sp>
        <p:nvSpPr>
          <p:cNvPr id="84" name="Google Shape;84;p18"/>
          <p:cNvSpPr txBox="1"/>
          <p:nvPr>
            <p:ph type="title"/>
          </p:nvPr>
        </p:nvSpPr>
        <p:spPr>
          <a:xfrm>
            <a:off x="311700" y="173600"/>
            <a:ext cx="8520600" cy="4536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rgbClr val="081730"/>
              </a:buClr>
              <a:buSzPts val="2000"/>
              <a:buFont typeface="Roboto Thin"/>
              <a:buNone/>
              <a:defRPr sz="2000">
                <a:solidFill>
                  <a:srgbClr val="081730"/>
                </a:solidFill>
                <a:latin typeface="Roboto Thin"/>
                <a:ea typeface="Roboto Thin"/>
                <a:cs typeface="Roboto Thin"/>
                <a:sym typeface="Roboto Thin"/>
              </a:defRPr>
            </a:lvl1pPr>
            <a:lvl2pPr lvl="1" rtl="0">
              <a:spcBef>
                <a:spcPts val="0"/>
              </a:spcBef>
              <a:spcAft>
                <a:spcPts val="0"/>
              </a:spcAft>
              <a:buClr>
                <a:srgbClr val="081730"/>
              </a:buClr>
              <a:buSzPts val="2800"/>
              <a:buNone/>
              <a:defRPr sz="2800">
                <a:solidFill>
                  <a:srgbClr val="081730"/>
                </a:solidFill>
              </a:defRPr>
            </a:lvl2pPr>
            <a:lvl3pPr lvl="2" rtl="0">
              <a:spcBef>
                <a:spcPts val="0"/>
              </a:spcBef>
              <a:spcAft>
                <a:spcPts val="0"/>
              </a:spcAft>
              <a:buClr>
                <a:srgbClr val="081730"/>
              </a:buClr>
              <a:buSzPts val="2800"/>
              <a:buNone/>
              <a:defRPr sz="2800">
                <a:solidFill>
                  <a:srgbClr val="081730"/>
                </a:solidFill>
              </a:defRPr>
            </a:lvl3pPr>
            <a:lvl4pPr lvl="3" rtl="0">
              <a:spcBef>
                <a:spcPts val="0"/>
              </a:spcBef>
              <a:spcAft>
                <a:spcPts val="0"/>
              </a:spcAft>
              <a:buClr>
                <a:srgbClr val="081730"/>
              </a:buClr>
              <a:buSzPts val="2800"/>
              <a:buNone/>
              <a:defRPr sz="2800">
                <a:solidFill>
                  <a:srgbClr val="081730"/>
                </a:solidFill>
              </a:defRPr>
            </a:lvl4pPr>
            <a:lvl5pPr lvl="4" rtl="0">
              <a:spcBef>
                <a:spcPts val="0"/>
              </a:spcBef>
              <a:spcAft>
                <a:spcPts val="0"/>
              </a:spcAft>
              <a:buClr>
                <a:srgbClr val="081730"/>
              </a:buClr>
              <a:buSzPts val="2800"/>
              <a:buNone/>
              <a:defRPr sz="2800">
                <a:solidFill>
                  <a:srgbClr val="081730"/>
                </a:solidFill>
              </a:defRPr>
            </a:lvl5pPr>
            <a:lvl6pPr lvl="5" rtl="0">
              <a:spcBef>
                <a:spcPts val="0"/>
              </a:spcBef>
              <a:spcAft>
                <a:spcPts val="0"/>
              </a:spcAft>
              <a:buClr>
                <a:srgbClr val="081730"/>
              </a:buClr>
              <a:buSzPts val="2800"/>
              <a:buNone/>
              <a:defRPr sz="2800">
                <a:solidFill>
                  <a:srgbClr val="081730"/>
                </a:solidFill>
              </a:defRPr>
            </a:lvl6pPr>
            <a:lvl7pPr lvl="6" rtl="0">
              <a:spcBef>
                <a:spcPts val="0"/>
              </a:spcBef>
              <a:spcAft>
                <a:spcPts val="0"/>
              </a:spcAft>
              <a:buClr>
                <a:srgbClr val="081730"/>
              </a:buClr>
              <a:buSzPts val="2800"/>
              <a:buNone/>
              <a:defRPr sz="2800">
                <a:solidFill>
                  <a:srgbClr val="081730"/>
                </a:solidFill>
              </a:defRPr>
            </a:lvl7pPr>
            <a:lvl8pPr lvl="7" rtl="0">
              <a:spcBef>
                <a:spcPts val="0"/>
              </a:spcBef>
              <a:spcAft>
                <a:spcPts val="0"/>
              </a:spcAft>
              <a:buClr>
                <a:srgbClr val="081730"/>
              </a:buClr>
              <a:buSzPts val="2800"/>
              <a:buNone/>
              <a:defRPr sz="2800">
                <a:solidFill>
                  <a:srgbClr val="081730"/>
                </a:solidFill>
              </a:defRPr>
            </a:lvl8pPr>
            <a:lvl9pPr lvl="8" rtl="0">
              <a:spcBef>
                <a:spcPts val="0"/>
              </a:spcBef>
              <a:spcAft>
                <a:spcPts val="0"/>
              </a:spcAft>
              <a:buClr>
                <a:srgbClr val="081730"/>
              </a:buClr>
              <a:buSzPts val="2800"/>
              <a:buNone/>
              <a:defRPr sz="2800">
                <a:solidFill>
                  <a:srgbClr val="081730"/>
                </a:solidFill>
              </a:defRPr>
            </a:lvl9pPr>
          </a:lstStyle>
          <a:p/>
        </p:txBody>
      </p:sp>
      <p:sp>
        <p:nvSpPr>
          <p:cNvPr id="85" name="Google Shape;85;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rgbClr val="081730"/>
              </a:buClr>
              <a:buSzPts val="1800"/>
              <a:buFont typeface="Roboto Light"/>
              <a:buChar char="●"/>
              <a:defRPr sz="1800">
                <a:solidFill>
                  <a:srgbClr val="081730"/>
                </a:solidFill>
                <a:latin typeface="Roboto Light"/>
                <a:ea typeface="Roboto Light"/>
                <a:cs typeface="Roboto Light"/>
                <a:sym typeface="Roboto Light"/>
              </a:defRPr>
            </a:lvl1pPr>
            <a:lvl2pPr indent="-317500" lvl="1" marL="9144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2pPr>
            <a:lvl3pPr indent="-317500" lvl="2" marL="13716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3pPr>
            <a:lvl4pPr indent="-317500" lvl="3" marL="18288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4pPr>
            <a:lvl5pPr indent="-317500" lvl="4" marL="22860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5pPr>
            <a:lvl6pPr indent="-317500" lvl="5" marL="27432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6pPr>
            <a:lvl7pPr indent="-317500" lvl="6" marL="32004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7pPr>
            <a:lvl8pPr indent="-317500" lvl="7" marL="36576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8pPr>
            <a:lvl9pPr indent="-317500" lvl="8" marL="4114800" rtl="0">
              <a:lnSpc>
                <a:spcPct val="115000"/>
              </a:lnSpc>
              <a:spcBef>
                <a:spcPts val="1600"/>
              </a:spcBef>
              <a:spcAft>
                <a:spcPts val="1600"/>
              </a:spcAft>
              <a:buClr>
                <a:srgbClr val="081730"/>
              </a:buClr>
              <a:buSzPts val="1400"/>
              <a:buFont typeface="Roboto Light"/>
              <a:buChar char="■"/>
              <a:defRPr>
                <a:solidFill>
                  <a:srgbClr val="081730"/>
                </a:solidFill>
                <a:latin typeface="Roboto Light"/>
                <a:ea typeface="Roboto Light"/>
                <a:cs typeface="Roboto Light"/>
                <a:sym typeface="Roboto Light"/>
              </a:defRPr>
            </a:lvl9pPr>
          </a:lstStyle>
          <a:p/>
        </p:txBody>
      </p:sp>
      <p:sp>
        <p:nvSpPr>
          <p:cNvPr id="86" name="Google Shape;86;p18"/>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7B849F"/>
                </a:solidFill>
                <a:latin typeface="Roboto Light"/>
                <a:ea typeface="Roboto Light"/>
                <a:cs typeface="Roboto Light"/>
                <a:sym typeface="Roboto Light"/>
              </a:rPr>
              <a:t>© Caplin Systems Ltd. 2020   |   Confidential</a:t>
            </a:r>
            <a:endParaRPr sz="700">
              <a:solidFill>
                <a:srgbClr val="7B849F"/>
              </a:solidFill>
              <a:latin typeface="Roboto Light"/>
              <a:ea typeface="Roboto Light"/>
              <a:cs typeface="Roboto Light"/>
              <a:sym typeface="Roboto Light"/>
            </a:endParaRPr>
          </a:p>
        </p:txBody>
      </p:sp>
      <p:pic>
        <p:nvPicPr>
          <p:cNvPr descr="Caplin Logo 2.png" id="87" name="Google Shape;87;p18"/>
          <p:cNvPicPr preferRelativeResize="0"/>
          <p:nvPr/>
        </p:nvPicPr>
        <p:blipFill rotWithShape="1">
          <a:blip r:embed="rId2">
            <a:alphaModFix/>
          </a:blip>
          <a:srcRect b="0" l="0" r="0" t="0"/>
          <a:stretch/>
        </p:blipFill>
        <p:spPr>
          <a:xfrm>
            <a:off x="8401375" y="4900725"/>
            <a:ext cx="589500" cy="90375"/>
          </a:xfrm>
          <a:prstGeom prst="rect">
            <a:avLst/>
          </a:prstGeom>
          <a:noFill/>
          <a:ln>
            <a:noFill/>
          </a:ln>
        </p:spPr>
      </p:pic>
      <p:sp>
        <p:nvSpPr>
          <p:cNvPr id="88" name="Google Shape;88;p18"/>
          <p:cNvSpPr txBox="1"/>
          <p:nvPr/>
        </p:nvSpPr>
        <p:spPr>
          <a:xfrm>
            <a:off x="61925" y="4886345"/>
            <a:ext cx="394200" cy="147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GB" sz="800">
                <a:solidFill>
                  <a:srgbClr val="7B849F"/>
                </a:solidFill>
                <a:latin typeface="Roboto Light"/>
                <a:ea typeface="Roboto Light"/>
                <a:cs typeface="Roboto Light"/>
                <a:sym typeface="Roboto Light"/>
              </a:rPr>
              <a:t>‹#›</a:t>
            </a:fld>
            <a:endParaRPr sz="800">
              <a:solidFill>
                <a:srgbClr val="7B849F"/>
              </a:solidFill>
              <a:latin typeface="Roboto Light"/>
              <a:ea typeface="Roboto Light"/>
              <a:cs typeface="Roboto Light"/>
              <a:sym typeface="Roboto Light"/>
            </a:endParaRPr>
          </a:p>
        </p:txBody>
      </p:sp>
    </p:spTree>
  </p:cSld>
  <p:clrMap accent1="accent1" accent2="accent2" accent3="accent3" accent4="accent4" accent5="accent5" accent6="accent6" bg1="lt1" bg2="dk2" tx1="dk1" tx2="lt2" folHlink="folHlink" hlink="hlink"/>
  <p:sldLayoutIdLst>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3.xml"/><Relationship Id="rId3" Type="http://schemas.openxmlformats.org/officeDocument/2006/relationships/image" Target="../media/image4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5.xml"/><Relationship Id="rId3" Type="http://schemas.openxmlformats.org/officeDocument/2006/relationships/image" Target="../media/image4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40"/>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GB"/>
              <a:t>Transformer</a:t>
            </a:r>
            <a:endParaRPr/>
          </a:p>
        </p:txBody>
      </p:sp>
      <p:sp>
        <p:nvSpPr>
          <p:cNvPr id="212" name="Google Shape;212;p40"/>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Caplin Platform and Integration Suite</a:t>
            </a:r>
            <a:endParaRPr/>
          </a:p>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sp>
        <p:nvSpPr>
          <p:cNvPr id="218" name="Google Shape;218;p41"/>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Transformer</a:t>
            </a:r>
            <a:endParaRPr/>
          </a:p>
          <a:p>
            <a:pPr indent="0" lvl="0" marL="0" rtl="0" algn="ctr">
              <a:spcBef>
                <a:spcPts val="0"/>
              </a:spcBef>
              <a:spcAft>
                <a:spcPts val="0"/>
              </a:spcAft>
              <a:buNone/>
            </a:pPr>
            <a:r>
              <a:t/>
            </a:r>
            <a:endParaRPr/>
          </a:p>
        </p:txBody>
      </p:sp>
      <p:sp>
        <p:nvSpPr>
          <p:cNvPr id="219" name="Google Shape;219;p41"/>
          <p:cNvSpPr txBox="1"/>
          <p:nvPr>
            <p:ph idx="4294967295" type="body"/>
          </p:nvPr>
        </p:nvSpPr>
        <p:spPr>
          <a:xfrm>
            <a:off x="496650" y="807756"/>
            <a:ext cx="8229600" cy="1542300"/>
          </a:xfrm>
          <a:prstGeom prst="rect">
            <a:avLst/>
          </a:prstGeom>
          <a:noFill/>
          <a:ln>
            <a:noFill/>
          </a:ln>
        </p:spPr>
        <p:txBody>
          <a:bodyPr anchorCtr="0" anchor="t" bIns="45700" lIns="91425" spcFirstLastPara="1" rIns="91425" wrap="square" tIns="45700">
            <a:noAutofit/>
          </a:bodyPr>
          <a:lstStyle/>
          <a:p>
            <a:pPr indent="-342900" lvl="0" marL="342900" marR="0" rtl="0" algn="l">
              <a:spcBef>
                <a:spcPts val="0"/>
              </a:spcBef>
              <a:spcAft>
                <a:spcPts val="0"/>
              </a:spcAft>
              <a:buClr>
                <a:srgbClr val="999999"/>
              </a:buClr>
              <a:buSzPts val="1400"/>
              <a:buFont typeface="Roboto"/>
              <a:buChar char="▶"/>
            </a:pPr>
            <a:r>
              <a:rPr i="0" lang="en-GB" sz="2400" u="none" cap="none" strike="noStrike">
                <a:solidFill>
                  <a:schemeClr val="dk1"/>
                </a:solidFill>
                <a:latin typeface="Roboto"/>
                <a:ea typeface="Roboto"/>
                <a:cs typeface="Roboto"/>
                <a:sym typeface="Roboto"/>
              </a:rPr>
              <a:t>Data aggregation and enrichment</a:t>
            </a:r>
            <a:endParaRPr sz="2400"/>
          </a:p>
          <a:p>
            <a:pPr indent="-342900" lvl="0" marL="342900" marR="0" rtl="0" algn="l">
              <a:spcBef>
                <a:spcPts val="560"/>
              </a:spcBef>
              <a:spcAft>
                <a:spcPts val="0"/>
              </a:spcAft>
              <a:buClr>
                <a:srgbClr val="999999"/>
              </a:buClr>
              <a:buSzPts val="1400"/>
              <a:buFont typeface="Roboto"/>
              <a:buChar char="▶"/>
            </a:pPr>
            <a:r>
              <a:rPr i="0" lang="en-GB" sz="2400" u="none" cap="none" strike="noStrike">
                <a:solidFill>
                  <a:schemeClr val="dk1"/>
                </a:solidFill>
                <a:latin typeface="Roboto"/>
                <a:ea typeface="Roboto"/>
                <a:cs typeface="Roboto"/>
                <a:sym typeface="Roboto"/>
              </a:rPr>
              <a:t>Sits in the data flow, allows in-situ manipulation</a:t>
            </a:r>
            <a:endParaRPr sz="2400"/>
          </a:p>
          <a:p>
            <a:pPr indent="-342900" lvl="0" marL="342900" marR="0" rtl="0" algn="l">
              <a:spcBef>
                <a:spcPts val="560"/>
              </a:spcBef>
              <a:spcAft>
                <a:spcPts val="0"/>
              </a:spcAft>
              <a:buClr>
                <a:srgbClr val="999999"/>
              </a:buClr>
              <a:buSzPts val="1400"/>
              <a:buFont typeface="Roboto"/>
              <a:buChar char="▶"/>
            </a:pPr>
            <a:r>
              <a:rPr i="0" lang="en-GB" sz="2400" u="none" cap="none" strike="noStrike">
                <a:solidFill>
                  <a:schemeClr val="dk1"/>
                </a:solidFill>
                <a:latin typeface="Roboto"/>
                <a:ea typeface="Roboto"/>
                <a:cs typeface="Roboto"/>
                <a:sym typeface="Roboto"/>
              </a:rPr>
              <a:t>Business rules can be chained together</a:t>
            </a:r>
            <a:endParaRPr sz="2400"/>
          </a:p>
          <a:p>
            <a:pPr indent="0" lvl="0" marL="0" marR="0" rtl="0" algn="l">
              <a:spcBef>
                <a:spcPts val="560"/>
              </a:spcBef>
              <a:spcAft>
                <a:spcPts val="0"/>
              </a:spcAft>
              <a:buClr>
                <a:schemeClr val="accent6"/>
              </a:buClr>
              <a:buFont typeface="Merriweather Sans"/>
              <a:buNone/>
            </a:pPr>
            <a:r>
              <a:t/>
            </a:r>
            <a:endParaRPr b="0" i="0" sz="2800" u="none" cap="none" strike="noStrike">
              <a:solidFill>
                <a:schemeClr val="dk1"/>
              </a:solidFill>
              <a:latin typeface="Arial"/>
              <a:ea typeface="Arial"/>
              <a:cs typeface="Arial"/>
              <a:sym typeface="Arial"/>
            </a:endParaRPr>
          </a:p>
          <a:p>
            <a:pPr indent="-254000" lvl="0" marL="342900" marR="0" rtl="0" algn="l">
              <a:spcBef>
                <a:spcPts val="560"/>
              </a:spcBef>
              <a:spcAft>
                <a:spcPts val="1600"/>
              </a:spcAft>
              <a:buClr>
                <a:schemeClr val="accent6"/>
              </a:buClr>
              <a:buSzPts val="1400"/>
              <a:buFont typeface="Merriweather Sans"/>
              <a:buNone/>
            </a:pPr>
            <a:r>
              <a:t/>
            </a:r>
            <a:endParaRPr b="0" i="0" sz="2800" u="none" cap="none" strike="noStrike">
              <a:solidFill>
                <a:schemeClr val="dk1"/>
              </a:solidFill>
              <a:latin typeface="Arial"/>
              <a:ea typeface="Arial"/>
              <a:cs typeface="Arial"/>
              <a:sym typeface="Arial"/>
            </a:endParaRPr>
          </a:p>
        </p:txBody>
      </p:sp>
      <p:sp>
        <p:nvSpPr>
          <p:cNvPr id="220" name="Google Shape;220;p41"/>
          <p:cNvSpPr/>
          <p:nvPr/>
        </p:nvSpPr>
        <p:spPr>
          <a:xfrm>
            <a:off x="996311" y="2554794"/>
            <a:ext cx="7151400" cy="1908900"/>
          </a:xfrm>
          <a:prstGeom prst="rect">
            <a:avLst/>
          </a:prstGeom>
          <a:gradFill>
            <a:gsLst>
              <a:gs pos="0">
                <a:srgbClr val="BFBFBF"/>
              </a:gs>
              <a:gs pos="100000">
                <a:srgbClr val="737373"/>
              </a:gs>
            </a:gsLst>
            <a:lin ang="5400012" scaled="0"/>
          </a:gradFill>
          <a:ln cap="flat" cmpd="sng" w="9525">
            <a:solidFill>
              <a:srgbClr val="7E7E7E"/>
            </a:solidFill>
            <a:prstDash val="solid"/>
            <a:round/>
            <a:headEnd len="sm" w="sm" type="none"/>
            <a:tailEnd len="sm" w="sm" type="none"/>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221" name="Google Shape;221;p41"/>
          <p:cNvSpPr/>
          <p:nvPr/>
        </p:nvSpPr>
        <p:spPr>
          <a:xfrm>
            <a:off x="3610476" y="3000125"/>
            <a:ext cx="1571700" cy="1018000"/>
          </a:xfrm>
          <a:prstGeom prst="flowChartProcess">
            <a:avLst/>
          </a:prstGeom>
          <a:solidFill>
            <a:srgbClr val="2992B6"/>
          </a:solidFill>
          <a:ln cap="flat" cmpd="sng" w="25400">
            <a:solidFill>
              <a:srgbClr val="3D809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i="0" lang="en-GB" sz="1800" u="none" cap="none" strike="noStrike">
                <a:solidFill>
                  <a:srgbClr val="002060"/>
                </a:solidFill>
                <a:latin typeface="Roboto"/>
                <a:ea typeface="Roboto"/>
                <a:cs typeface="Roboto"/>
                <a:sym typeface="Roboto"/>
              </a:rPr>
              <a:t>Transformer modules</a:t>
            </a:r>
            <a:endParaRPr>
              <a:latin typeface="Roboto"/>
              <a:ea typeface="Roboto"/>
              <a:cs typeface="Roboto"/>
              <a:sym typeface="Roboto"/>
            </a:endParaRPr>
          </a:p>
        </p:txBody>
      </p:sp>
      <p:sp>
        <p:nvSpPr>
          <p:cNvPr id="222" name="Google Shape;222;p41"/>
          <p:cNvSpPr/>
          <p:nvPr/>
        </p:nvSpPr>
        <p:spPr>
          <a:xfrm>
            <a:off x="1220094" y="3094831"/>
            <a:ext cx="1571700" cy="267900"/>
          </a:xfrm>
          <a:prstGeom prst="rightArrow">
            <a:avLst>
              <a:gd fmla="val 50000" name="adj1"/>
              <a:gd fmla="val 50000"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223" name="Google Shape;223;p41"/>
          <p:cNvSpPr/>
          <p:nvPr/>
        </p:nvSpPr>
        <p:spPr>
          <a:xfrm>
            <a:off x="5929313" y="3107531"/>
            <a:ext cx="1571700" cy="267900"/>
          </a:xfrm>
          <a:prstGeom prst="rightArrow">
            <a:avLst>
              <a:gd fmla="val 50000" name="adj1"/>
              <a:gd fmla="val 50000"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224" name="Google Shape;224;p41"/>
          <p:cNvSpPr txBox="1"/>
          <p:nvPr/>
        </p:nvSpPr>
        <p:spPr>
          <a:xfrm>
            <a:off x="1170138" y="3370659"/>
            <a:ext cx="1671600" cy="2772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i="0" lang="en-GB" u="none" cap="none" strike="noStrike">
                <a:solidFill>
                  <a:srgbClr val="002060"/>
                </a:solidFill>
                <a:latin typeface="Roboto"/>
                <a:ea typeface="Roboto"/>
                <a:cs typeface="Roboto"/>
                <a:sym typeface="Roboto"/>
              </a:rPr>
              <a:t>Market data</a:t>
            </a:r>
            <a:endParaRPr>
              <a:latin typeface="Roboto"/>
              <a:ea typeface="Roboto"/>
              <a:cs typeface="Roboto"/>
              <a:sym typeface="Roboto"/>
            </a:endParaRPr>
          </a:p>
        </p:txBody>
      </p:sp>
      <p:sp>
        <p:nvSpPr>
          <p:cNvPr id="225" name="Google Shape;225;p41"/>
          <p:cNvSpPr txBox="1"/>
          <p:nvPr/>
        </p:nvSpPr>
        <p:spPr>
          <a:xfrm>
            <a:off x="5934100" y="2647275"/>
            <a:ext cx="1526100" cy="484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0" lang="en-GB" u="none" cap="none" strike="noStrike">
                <a:solidFill>
                  <a:srgbClr val="002060"/>
                </a:solidFill>
                <a:latin typeface="Roboto"/>
                <a:ea typeface="Roboto"/>
                <a:cs typeface="Roboto"/>
                <a:sym typeface="Roboto"/>
              </a:rPr>
              <a:t>Value added &amp; </a:t>
            </a:r>
            <a:endParaRPr>
              <a:latin typeface="Roboto"/>
              <a:ea typeface="Roboto"/>
              <a:cs typeface="Roboto"/>
              <a:sym typeface="Roboto"/>
            </a:endParaRPr>
          </a:p>
          <a:p>
            <a:pPr indent="0" lvl="0" marL="0" marR="0" rtl="0" algn="l">
              <a:spcBef>
                <a:spcPts val="0"/>
              </a:spcBef>
              <a:spcAft>
                <a:spcPts val="0"/>
              </a:spcAft>
              <a:buNone/>
            </a:pPr>
            <a:r>
              <a:rPr i="0" lang="en-GB" u="none" cap="none" strike="noStrike">
                <a:solidFill>
                  <a:srgbClr val="002060"/>
                </a:solidFill>
                <a:latin typeface="Roboto"/>
                <a:ea typeface="Roboto"/>
                <a:cs typeface="Roboto"/>
                <a:sym typeface="Roboto"/>
              </a:rPr>
              <a:t>derived data</a:t>
            </a:r>
            <a:endParaRPr>
              <a:latin typeface="Roboto"/>
              <a:ea typeface="Roboto"/>
              <a:cs typeface="Roboto"/>
              <a:sym typeface="Roboto"/>
            </a:endParaRPr>
          </a:p>
        </p:txBody>
      </p:sp>
      <p:sp>
        <p:nvSpPr>
          <p:cNvPr id="226" name="Google Shape;226;p41"/>
          <p:cNvSpPr/>
          <p:nvPr/>
        </p:nvSpPr>
        <p:spPr>
          <a:xfrm>
            <a:off x="1220094" y="3655763"/>
            <a:ext cx="1571700" cy="267900"/>
          </a:xfrm>
          <a:prstGeom prst="rightArrow">
            <a:avLst>
              <a:gd fmla="val 50000" name="adj1"/>
              <a:gd fmla="val 50000"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227" name="Google Shape;227;p41"/>
          <p:cNvSpPr/>
          <p:nvPr/>
        </p:nvSpPr>
        <p:spPr>
          <a:xfrm>
            <a:off x="5929313" y="3429000"/>
            <a:ext cx="1571700" cy="267900"/>
          </a:xfrm>
          <a:prstGeom prst="rightArrow">
            <a:avLst>
              <a:gd fmla="val 50000" name="adj1"/>
              <a:gd fmla="val 50000"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228" name="Google Shape;228;p41"/>
          <p:cNvSpPr/>
          <p:nvPr/>
        </p:nvSpPr>
        <p:spPr>
          <a:xfrm>
            <a:off x="5929313" y="3750469"/>
            <a:ext cx="1571700" cy="267900"/>
          </a:xfrm>
          <a:prstGeom prst="rightArrow">
            <a:avLst>
              <a:gd fmla="val 50000" name="adj1"/>
              <a:gd fmla="val 50000"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9">
                                            <p:txEl>
                                              <p:pRg end="0" st="0"/>
                                            </p:txEl>
                                          </p:spTgt>
                                        </p:tgtEl>
                                        <p:attrNameLst>
                                          <p:attrName>style.visibility</p:attrName>
                                        </p:attrNameLst>
                                      </p:cBhvr>
                                      <p:to>
                                        <p:strVal val="visible"/>
                                      </p:to>
                                    </p:set>
                                    <p:animEffect filter="fade" transition="in">
                                      <p:cBhvr>
                                        <p:cTn dur="1000"/>
                                        <p:tgtEl>
                                          <p:spTgt spid="219">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9">
                                            <p:txEl>
                                              <p:pRg end="1" st="1"/>
                                            </p:txEl>
                                          </p:spTgt>
                                        </p:tgtEl>
                                        <p:attrNameLst>
                                          <p:attrName>style.visibility</p:attrName>
                                        </p:attrNameLst>
                                      </p:cBhvr>
                                      <p:to>
                                        <p:strVal val="visible"/>
                                      </p:to>
                                    </p:set>
                                    <p:animEffect filter="fade" transition="in">
                                      <p:cBhvr>
                                        <p:cTn dur="1000"/>
                                        <p:tgtEl>
                                          <p:spTgt spid="219">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9">
                                            <p:txEl>
                                              <p:pRg end="2" st="2"/>
                                            </p:txEl>
                                          </p:spTgt>
                                        </p:tgtEl>
                                        <p:attrNameLst>
                                          <p:attrName>style.visibility</p:attrName>
                                        </p:attrNameLst>
                                      </p:cBhvr>
                                      <p:to>
                                        <p:strVal val="visible"/>
                                      </p:to>
                                    </p:set>
                                    <p:animEffect filter="fade" transition="in">
                                      <p:cBhvr>
                                        <p:cTn dur="1000"/>
                                        <p:tgtEl>
                                          <p:spTgt spid="219">
                                            <p:txEl>
                                              <p:pRg end="2" st="2"/>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9">
                                            <p:txEl>
                                              <p:pRg end="3" st="3"/>
                                            </p:txEl>
                                          </p:spTgt>
                                        </p:tgtEl>
                                        <p:attrNameLst>
                                          <p:attrName>style.visibility</p:attrName>
                                        </p:attrNameLst>
                                      </p:cBhvr>
                                      <p:to>
                                        <p:strVal val="visible"/>
                                      </p:to>
                                    </p:set>
                                    <p:animEffect filter="fade" transition="in">
                                      <p:cBhvr>
                                        <p:cTn dur="1000"/>
                                        <p:tgtEl>
                                          <p:spTgt spid="219">
                                            <p:txEl>
                                              <p:pRg end="3" st="3"/>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9">
                                            <p:txEl>
                                              <p:pRg end="4" st="4"/>
                                            </p:txEl>
                                          </p:spTgt>
                                        </p:tgtEl>
                                        <p:attrNameLst>
                                          <p:attrName>style.visibility</p:attrName>
                                        </p:attrNameLst>
                                      </p:cBhvr>
                                      <p:to>
                                        <p:strVal val="visible"/>
                                      </p:to>
                                    </p:set>
                                    <p:animEffect filter="fade" transition="in">
                                      <p:cBhvr>
                                        <p:cTn dur="1000"/>
                                        <p:tgtEl>
                                          <p:spTgt spid="219">
                                            <p:txEl>
                                              <p:pRg end="4" st="4"/>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42"/>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Source and Sink</a:t>
            </a:r>
            <a:endParaRPr/>
          </a:p>
          <a:p>
            <a:pPr indent="0" lvl="0" marL="0" rtl="0" algn="ctr">
              <a:spcBef>
                <a:spcPts val="0"/>
              </a:spcBef>
              <a:spcAft>
                <a:spcPts val="0"/>
              </a:spcAft>
              <a:buNone/>
            </a:pPr>
            <a:r>
              <a:t/>
            </a:r>
            <a:endParaRPr/>
          </a:p>
        </p:txBody>
      </p:sp>
      <p:pic>
        <p:nvPicPr>
          <p:cNvPr id="235" name="Google Shape;235;p42"/>
          <p:cNvPicPr preferRelativeResize="0"/>
          <p:nvPr/>
        </p:nvPicPr>
        <p:blipFill rotWithShape="1">
          <a:blip r:embed="rId3">
            <a:alphaModFix/>
          </a:blip>
          <a:srcRect b="0" l="0" r="0" t="0"/>
          <a:stretch/>
        </p:blipFill>
        <p:spPr>
          <a:xfrm>
            <a:off x="2886491" y="787004"/>
            <a:ext cx="3409500" cy="4048200"/>
          </a:xfrm>
          <a:prstGeom prst="rect">
            <a:avLst/>
          </a:prstGeom>
          <a:noFill/>
          <a:ln>
            <a:noFill/>
          </a:ln>
        </p:spPr>
      </p:pic>
      <p:sp>
        <p:nvSpPr>
          <p:cNvPr id="236" name="Google Shape;236;p42"/>
          <p:cNvSpPr/>
          <p:nvPr/>
        </p:nvSpPr>
        <p:spPr>
          <a:xfrm>
            <a:off x="704850" y="1378744"/>
            <a:ext cx="2572200" cy="685200"/>
          </a:xfrm>
          <a:prstGeom prst="chevron">
            <a:avLst>
              <a:gd fmla="val 40000" name="adj"/>
            </a:avLst>
          </a:prstGeom>
          <a:solidFill>
            <a:schemeClr val="accent5"/>
          </a:solidFill>
          <a:ln cap="flat" cmpd="sng" w="25400">
            <a:solidFill>
              <a:srgbClr val="3D80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42"/>
          <p:cNvSpPr/>
          <p:nvPr/>
        </p:nvSpPr>
        <p:spPr>
          <a:xfrm>
            <a:off x="240650" y="1866951"/>
            <a:ext cx="2172000" cy="916200"/>
          </a:xfrm>
          <a:custGeom>
            <a:rect b="b" l="l" r="r" t="t"/>
            <a:pathLst>
              <a:path extrusionOk="0" h="120000" w="120000">
                <a:moveTo>
                  <a:pt x="0" y="11999"/>
                </a:moveTo>
                <a:cubicBezTo>
                  <a:pt x="0" y="5372"/>
                  <a:pt x="2455" y="0"/>
                  <a:pt x="5485" y="0"/>
                </a:cubicBezTo>
                <a:lnTo>
                  <a:pt x="114514" y="0"/>
                </a:lnTo>
                <a:cubicBezTo>
                  <a:pt x="117544" y="0"/>
                  <a:pt x="120000" y="5372"/>
                  <a:pt x="120000" y="11999"/>
                </a:cubicBezTo>
                <a:lnTo>
                  <a:pt x="120000" y="108000"/>
                </a:lnTo>
                <a:cubicBezTo>
                  <a:pt x="120000" y="114627"/>
                  <a:pt x="117544" y="120000"/>
                  <a:pt x="114514" y="120000"/>
                </a:cubicBezTo>
                <a:lnTo>
                  <a:pt x="5485" y="120000"/>
                </a:lnTo>
                <a:cubicBezTo>
                  <a:pt x="2455" y="120000"/>
                  <a:pt x="0" y="114627"/>
                  <a:pt x="0" y="108000"/>
                </a:cubicBezTo>
                <a:lnTo>
                  <a:pt x="0" y="11999"/>
                </a:lnTo>
                <a:close/>
              </a:path>
            </a:pathLst>
          </a:custGeom>
          <a:solidFill>
            <a:schemeClr val="lt1"/>
          </a:solidFill>
          <a:ln cap="flat" cmpd="sng" w="25400">
            <a:solidFill>
              <a:schemeClr val="accent5"/>
            </a:solidFill>
            <a:prstDash val="solid"/>
            <a:round/>
            <a:headEnd len="sm" w="sm" type="none"/>
            <a:tailEnd len="sm" w="sm" type="none"/>
          </a:ln>
        </p:spPr>
        <p:txBody>
          <a:bodyPr anchorCtr="0" anchor="t" bIns="158575" lIns="158575" spcFirstLastPara="1" rIns="158575" wrap="square" tIns="158575">
            <a:noAutofit/>
          </a:bodyPr>
          <a:lstStyle/>
          <a:p>
            <a:pPr indent="0" lvl="0" marL="0" marR="0" rtl="0" algn="l">
              <a:lnSpc>
                <a:spcPct val="90000"/>
              </a:lnSpc>
              <a:spcBef>
                <a:spcPts val="0"/>
              </a:spcBef>
              <a:spcAft>
                <a:spcPts val="0"/>
              </a:spcAft>
              <a:buNone/>
            </a:pPr>
            <a:r>
              <a:rPr i="0" lang="en-GB" u="none" cap="none" strike="noStrike">
                <a:solidFill>
                  <a:schemeClr val="dk1"/>
                </a:solidFill>
                <a:latin typeface="Roboto"/>
                <a:ea typeface="Roboto"/>
                <a:cs typeface="Roboto"/>
                <a:sym typeface="Roboto"/>
              </a:rPr>
              <a:t>Source</a:t>
            </a:r>
            <a:endParaRPr i="0" u="none" cap="none" strike="noStrike">
              <a:solidFill>
                <a:schemeClr val="dk1"/>
              </a:solidFill>
              <a:latin typeface="Roboto"/>
              <a:ea typeface="Roboto"/>
              <a:cs typeface="Roboto"/>
              <a:sym typeface="Roboto"/>
            </a:endParaRPr>
          </a:p>
          <a:p>
            <a:pPr indent="-101600" lvl="1" marL="114300" marR="0" rtl="0" algn="l">
              <a:lnSpc>
                <a:spcPct val="90000"/>
              </a:lnSpc>
              <a:spcBef>
                <a:spcPts val="630"/>
              </a:spcBef>
              <a:spcAft>
                <a:spcPts val="0"/>
              </a:spcAft>
              <a:buClr>
                <a:schemeClr val="dk1"/>
              </a:buClr>
              <a:buSzPts val="1200"/>
              <a:buFont typeface="Roboto"/>
              <a:buChar char="•"/>
            </a:pPr>
            <a:r>
              <a:rPr i="0" lang="en-GB" sz="1200" u="none" cap="none" strike="noStrike">
                <a:solidFill>
                  <a:schemeClr val="dk1"/>
                </a:solidFill>
                <a:latin typeface="Roboto"/>
                <a:ea typeface="Roboto"/>
                <a:cs typeface="Roboto"/>
                <a:sym typeface="Roboto"/>
              </a:rPr>
              <a:t>Adapter blade sends data</a:t>
            </a:r>
            <a:endParaRPr i="0" sz="1200" u="none" cap="none" strike="noStrike">
              <a:solidFill>
                <a:schemeClr val="dk1"/>
              </a:solidFill>
              <a:latin typeface="Roboto"/>
              <a:ea typeface="Roboto"/>
              <a:cs typeface="Roboto"/>
              <a:sym typeface="Roboto"/>
            </a:endParaRPr>
          </a:p>
        </p:txBody>
      </p:sp>
      <p:sp>
        <p:nvSpPr>
          <p:cNvPr id="238" name="Google Shape;238;p42"/>
          <p:cNvSpPr/>
          <p:nvPr/>
        </p:nvSpPr>
        <p:spPr>
          <a:xfrm flipH="1">
            <a:off x="5916260" y="1378744"/>
            <a:ext cx="2572200" cy="685200"/>
          </a:xfrm>
          <a:prstGeom prst="chevron">
            <a:avLst>
              <a:gd fmla="val 40000" name="adj"/>
            </a:avLst>
          </a:prstGeom>
          <a:solidFill>
            <a:schemeClr val="accent5"/>
          </a:solidFill>
          <a:ln cap="flat" cmpd="sng" w="25400">
            <a:solidFill>
              <a:srgbClr val="3D8094"/>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42"/>
          <p:cNvSpPr/>
          <p:nvPr/>
        </p:nvSpPr>
        <p:spPr>
          <a:xfrm>
            <a:off x="6742325" y="1866951"/>
            <a:ext cx="2172000" cy="916200"/>
          </a:xfrm>
          <a:custGeom>
            <a:rect b="b" l="l" r="r" t="t"/>
            <a:pathLst>
              <a:path extrusionOk="0" h="120000" w="120000">
                <a:moveTo>
                  <a:pt x="0" y="11999"/>
                </a:moveTo>
                <a:cubicBezTo>
                  <a:pt x="0" y="5372"/>
                  <a:pt x="2455" y="0"/>
                  <a:pt x="5485" y="0"/>
                </a:cubicBezTo>
                <a:lnTo>
                  <a:pt x="114514" y="0"/>
                </a:lnTo>
                <a:cubicBezTo>
                  <a:pt x="117544" y="0"/>
                  <a:pt x="120000" y="5372"/>
                  <a:pt x="120000" y="11999"/>
                </a:cubicBezTo>
                <a:lnTo>
                  <a:pt x="120000" y="108000"/>
                </a:lnTo>
                <a:cubicBezTo>
                  <a:pt x="120000" y="114627"/>
                  <a:pt x="117544" y="120000"/>
                  <a:pt x="114514" y="120000"/>
                </a:cubicBezTo>
                <a:lnTo>
                  <a:pt x="5485" y="120000"/>
                </a:lnTo>
                <a:cubicBezTo>
                  <a:pt x="2455" y="120000"/>
                  <a:pt x="0" y="114627"/>
                  <a:pt x="0" y="108000"/>
                </a:cubicBezTo>
                <a:lnTo>
                  <a:pt x="0" y="11999"/>
                </a:lnTo>
                <a:close/>
              </a:path>
            </a:pathLst>
          </a:custGeom>
          <a:solidFill>
            <a:schemeClr val="lt1"/>
          </a:solidFill>
          <a:ln cap="flat" cmpd="sng" w="25400">
            <a:solidFill>
              <a:schemeClr val="accent5"/>
            </a:solidFill>
            <a:prstDash val="solid"/>
            <a:round/>
            <a:headEnd len="sm" w="sm" type="none"/>
            <a:tailEnd len="sm" w="sm" type="none"/>
          </a:ln>
        </p:spPr>
        <p:txBody>
          <a:bodyPr anchorCtr="0" anchor="t" bIns="158575" lIns="158575" spcFirstLastPara="1" rIns="158575" wrap="square" tIns="158575">
            <a:noAutofit/>
          </a:bodyPr>
          <a:lstStyle/>
          <a:p>
            <a:pPr indent="0" lvl="0" marL="0" marR="0" rtl="0" algn="l">
              <a:lnSpc>
                <a:spcPct val="90000"/>
              </a:lnSpc>
              <a:spcBef>
                <a:spcPts val="0"/>
              </a:spcBef>
              <a:spcAft>
                <a:spcPts val="0"/>
              </a:spcAft>
              <a:buNone/>
            </a:pPr>
            <a:r>
              <a:rPr i="0" lang="en-GB" u="none" cap="none" strike="noStrike">
                <a:solidFill>
                  <a:schemeClr val="dk1"/>
                </a:solidFill>
                <a:latin typeface="Roboto"/>
                <a:ea typeface="Roboto"/>
                <a:cs typeface="Roboto"/>
                <a:sym typeface="Roboto"/>
              </a:rPr>
              <a:t>Sink</a:t>
            </a:r>
            <a:endParaRPr i="0" u="none" cap="none" strike="noStrike">
              <a:solidFill>
                <a:schemeClr val="dk1"/>
              </a:solidFill>
              <a:latin typeface="Roboto"/>
              <a:ea typeface="Roboto"/>
              <a:cs typeface="Roboto"/>
              <a:sym typeface="Roboto"/>
            </a:endParaRPr>
          </a:p>
          <a:p>
            <a:pPr indent="-101600" lvl="1" marL="114300" marR="0" rtl="0" algn="l">
              <a:lnSpc>
                <a:spcPct val="90000"/>
              </a:lnSpc>
              <a:spcBef>
                <a:spcPts val="630"/>
              </a:spcBef>
              <a:spcAft>
                <a:spcPts val="0"/>
              </a:spcAft>
              <a:buClr>
                <a:schemeClr val="dk1"/>
              </a:buClr>
              <a:buSzPts val="1200"/>
              <a:buFont typeface="Roboto"/>
              <a:buChar char="•"/>
            </a:pPr>
            <a:r>
              <a:rPr i="0" lang="en-GB" sz="1200" u="none" cap="none" strike="noStrike">
                <a:solidFill>
                  <a:schemeClr val="dk1"/>
                </a:solidFill>
                <a:latin typeface="Roboto"/>
                <a:ea typeface="Roboto"/>
                <a:cs typeface="Roboto"/>
                <a:sym typeface="Roboto"/>
              </a:rPr>
              <a:t>Transformer and Liberator receive data</a:t>
            </a:r>
            <a:endParaRPr i="0" sz="1200" u="none" cap="none" strike="noStrike">
              <a:solidFill>
                <a:schemeClr val="dk1"/>
              </a:solidFill>
              <a:latin typeface="Roboto"/>
              <a:ea typeface="Roboto"/>
              <a:cs typeface="Roboto"/>
              <a:sym typeface="Robo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43"/>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Integration - Pricing</a:t>
            </a:r>
            <a:endParaRPr/>
          </a:p>
        </p:txBody>
      </p:sp>
      <p:grpSp>
        <p:nvGrpSpPr>
          <p:cNvPr id="246" name="Google Shape;246;p43"/>
          <p:cNvGrpSpPr/>
          <p:nvPr/>
        </p:nvGrpSpPr>
        <p:grpSpPr>
          <a:xfrm>
            <a:off x="1865176" y="1203397"/>
            <a:ext cx="5223848" cy="3047361"/>
            <a:chOff x="436066" y="496"/>
            <a:chExt cx="5223848" cy="4063148"/>
          </a:xfrm>
        </p:grpSpPr>
        <p:sp>
          <p:nvSpPr>
            <p:cNvPr id="247" name="Google Shape;247;p43"/>
            <p:cNvSpPr/>
            <p:nvPr/>
          </p:nvSpPr>
          <p:spPr>
            <a:xfrm>
              <a:off x="436066" y="496"/>
              <a:ext cx="2321700" cy="1161000"/>
            </a:xfrm>
            <a:prstGeom prst="roundRect">
              <a:avLst>
                <a:gd fmla="val 10000" name="adj"/>
              </a:avLst>
            </a:prstGeom>
            <a:gradFill>
              <a:gsLst>
                <a:gs pos="0">
                  <a:srgbClr val="AAB7DB"/>
                </a:gs>
                <a:gs pos="35000">
                  <a:srgbClr val="C4CDE5"/>
                </a:gs>
                <a:gs pos="100000">
                  <a:srgbClr val="E8EBF6"/>
                </a:gs>
              </a:gsLst>
              <a:lin ang="16200038" scaled="0"/>
            </a:gra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43"/>
            <p:cNvSpPr txBox="1"/>
            <p:nvPr/>
          </p:nvSpPr>
          <p:spPr>
            <a:xfrm>
              <a:off x="470066" y="34496"/>
              <a:ext cx="2253600" cy="1092900"/>
            </a:xfrm>
            <a:prstGeom prst="rect">
              <a:avLst/>
            </a:prstGeom>
            <a:noFill/>
            <a:ln>
              <a:noFill/>
            </a:ln>
          </p:spPr>
          <p:txBody>
            <a:bodyPr anchorCtr="0" anchor="ctr" bIns="26650" lIns="40000" spcFirstLastPara="1" rIns="40000" wrap="square" tIns="26650">
              <a:noAutofit/>
            </a:bodyPr>
            <a:lstStyle/>
            <a:p>
              <a:pPr indent="0" lvl="0" marL="0" marR="0" rtl="0" algn="ctr">
                <a:lnSpc>
                  <a:spcPct val="90000"/>
                </a:lnSpc>
                <a:spcBef>
                  <a:spcPts val="0"/>
                </a:spcBef>
                <a:spcAft>
                  <a:spcPts val="0"/>
                </a:spcAft>
                <a:buNone/>
              </a:pPr>
              <a:r>
                <a:rPr b="0" i="0" lang="en-GB" sz="2100" u="none" cap="none" strike="noStrike">
                  <a:solidFill>
                    <a:schemeClr val="dk1"/>
                  </a:solidFill>
                  <a:latin typeface="Arial"/>
                  <a:ea typeface="Arial"/>
                  <a:cs typeface="Arial"/>
                  <a:sym typeface="Arial"/>
                </a:rPr>
                <a:t>Transformation of incoming 3</a:t>
              </a:r>
              <a:r>
                <a:rPr b="0" baseline="30000" i="0" lang="en-GB" sz="2100" u="none" cap="none" strike="noStrike">
                  <a:solidFill>
                    <a:schemeClr val="dk1"/>
                  </a:solidFill>
                  <a:latin typeface="Arial"/>
                  <a:ea typeface="Arial"/>
                  <a:cs typeface="Arial"/>
                  <a:sym typeface="Arial"/>
                </a:rPr>
                <a:t>rd</a:t>
              </a:r>
              <a:r>
                <a:rPr b="0" i="0" lang="en-GB" sz="2100" u="none" cap="none" strike="noStrike">
                  <a:solidFill>
                    <a:schemeClr val="dk1"/>
                  </a:solidFill>
                  <a:latin typeface="Arial"/>
                  <a:ea typeface="Arial"/>
                  <a:cs typeface="Arial"/>
                  <a:sym typeface="Arial"/>
                </a:rPr>
                <a:t> party data feed into</a:t>
              </a:r>
              <a:endParaRPr b="0" i="0" sz="2100" u="none" cap="none" strike="noStrike">
                <a:solidFill>
                  <a:schemeClr val="dk1"/>
                </a:solidFill>
                <a:latin typeface="Arial"/>
                <a:ea typeface="Arial"/>
                <a:cs typeface="Arial"/>
                <a:sym typeface="Arial"/>
              </a:endParaRPr>
            </a:p>
          </p:txBody>
        </p:sp>
        <p:sp>
          <p:nvSpPr>
            <p:cNvPr id="249" name="Google Shape;249;p43"/>
            <p:cNvSpPr/>
            <p:nvPr/>
          </p:nvSpPr>
          <p:spPr>
            <a:xfrm>
              <a:off x="668238" y="1161355"/>
              <a:ext cx="232200" cy="870600"/>
            </a:xfrm>
            <a:custGeom>
              <a:rect b="b" l="l" r="r" t="t"/>
              <a:pathLst>
                <a:path extrusionOk="0" h="120000" w="120000">
                  <a:moveTo>
                    <a:pt x="0" y="0"/>
                  </a:moveTo>
                  <a:lnTo>
                    <a:pt x="0" y="120000"/>
                  </a:lnTo>
                  <a:lnTo>
                    <a:pt x="120000" y="120000"/>
                  </a:lnTo>
                </a:path>
              </a:pathLst>
            </a:custGeom>
            <a:noFill/>
            <a:ln cap="flat" cmpd="sng" w="25400">
              <a:solidFill>
                <a:srgbClr val="153963"/>
              </a:solidFill>
              <a:prstDash val="solid"/>
              <a:round/>
              <a:headEnd len="sm" w="sm" type="none"/>
              <a:tailEnd len="sm" w="sm" type="none"/>
            </a:ln>
          </p:spPr>
        </p:sp>
        <p:sp>
          <p:nvSpPr>
            <p:cNvPr id="250" name="Google Shape;250;p43"/>
            <p:cNvSpPr/>
            <p:nvPr/>
          </p:nvSpPr>
          <p:spPr>
            <a:xfrm>
              <a:off x="900410" y="1451570"/>
              <a:ext cx="1857300" cy="1161000"/>
            </a:xfrm>
            <a:prstGeom prst="roundRect">
              <a:avLst>
                <a:gd fmla="val 10000" name="adj"/>
              </a:avLst>
            </a:prstGeom>
            <a:solidFill>
              <a:srgbClr val="EEECE0">
                <a:alpha val="89800"/>
              </a:srgbClr>
            </a:solidFill>
            <a:ln cap="flat" cmpd="sng" w="9525">
              <a:solidFill>
                <a:srgbClr val="1D49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43"/>
            <p:cNvSpPr txBox="1"/>
            <p:nvPr/>
          </p:nvSpPr>
          <p:spPr>
            <a:xfrm>
              <a:off x="934410" y="1485570"/>
              <a:ext cx="1789500" cy="1092900"/>
            </a:xfrm>
            <a:prstGeom prst="rect">
              <a:avLst/>
            </a:prstGeom>
            <a:noFill/>
            <a:ln>
              <a:noFill/>
            </a:ln>
          </p:spPr>
          <p:txBody>
            <a:bodyPr anchorCtr="0" anchor="ctr" bIns="25400" lIns="38100" spcFirstLastPara="1" rIns="38100" wrap="square" tIns="25400">
              <a:noAutofit/>
            </a:bodyPr>
            <a:lstStyle/>
            <a:p>
              <a:pPr indent="0" lvl="0" marL="0" marR="0" rtl="0" algn="ctr">
                <a:lnSpc>
                  <a:spcPct val="90000"/>
                </a:lnSpc>
                <a:spcBef>
                  <a:spcPts val="0"/>
                </a:spcBef>
                <a:spcAft>
                  <a:spcPts val="0"/>
                </a:spcAft>
                <a:buNone/>
              </a:pPr>
              <a:r>
                <a:rPr b="0" i="0" lang="en-GB" sz="2000" u="none" cap="none" strike="noStrike">
                  <a:solidFill>
                    <a:schemeClr val="dk1"/>
                  </a:solidFill>
                  <a:latin typeface="Arial"/>
                  <a:ea typeface="Arial"/>
                  <a:cs typeface="Arial"/>
                  <a:sym typeface="Arial"/>
                </a:rPr>
                <a:t>Containers</a:t>
              </a:r>
              <a:endParaRPr b="0" i="0" sz="2000" u="none" cap="none" strike="noStrike">
                <a:solidFill>
                  <a:schemeClr val="dk1"/>
                </a:solidFill>
                <a:latin typeface="Arial"/>
                <a:ea typeface="Arial"/>
                <a:cs typeface="Arial"/>
                <a:sym typeface="Arial"/>
              </a:endParaRPr>
            </a:p>
          </p:txBody>
        </p:sp>
        <p:sp>
          <p:nvSpPr>
            <p:cNvPr id="252" name="Google Shape;252;p43"/>
            <p:cNvSpPr/>
            <p:nvPr/>
          </p:nvSpPr>
          <p:spPr>
            <a:xfrm>
              <a:off x="668238" y="1161355"/>
              <a:ext cx="232200" cy="2321700"/>
            </a:xfrm>
            <a:custGeom>
              <a:rect b="b" l="l" r="r" t="t"/>
              <a:pathLst>
                <a:path extrusionOk="0" h="120000" w="120000">
                  <a:moveTo>
                    <a:pt x="0" y="0"/>
                  </a:moveTo>
                  <a:lnTo>
                    <a:pt x="0" y="120000"/>
                  </a:lnTo>
                  <a:lnTo>
                    <a:pt x="120000" y="120000"/>
                  </a:lnTo>
                </a:path>
              </a:pathLst>
            </a:custGeom>
            <a:noFill/>
            <a:ln cap="flat" cmpd="sng" w="25400">
              <a:solidFill>
                <a:srgbClr val="153963"/>
              </a:solidFill>
              <a:prstDash val="solid"/>
              <a:round/>
              <a:headEnd len="sm" w="sm" type="none"/>
              <a:tailEnd len="sm" w="sm" type="none"/>
            </a:ln>
          </p:spPr>
        </p:sp>
        <p:sp>
          <p:nvSpPr>
            <p:cNvPr id="253" name="Google Shape;253;p43"/>
            <p:cNvSpPr/>
            <p:nvPr/>
          </p:nvSpPr>
          <p:spPr>
            <a:xfrm>
              <a:off x="900410" y="2902644"/>
              <a:ext cx="1857300" cy="1161000"/>
            </a:xfrm>
            <a:prstGeom prst="roundRect">
              <a:avLst>
                <a:gd fmla="val 10000" name="adj"/>
              </a:avLst>
            </a:prstGeom>
            <a:solidFill>
              <a:srgbClr val="EEECE0">
                <a:alpha val="89800"/>
              </a:srgbClr>
            </a:solidFill>
            <a:ln cap="flat" cmpd="sng" w="9525">
              <a:solidFill>
                <a:srgbClr val="1D49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43"/>
            <p:cNvSpPr txBox="1"/>
            <p:nvPr/>
          </p:nvSpPr>
          <p:spPr>
            <a:xfrm>
              <a:off x="934410" y="2936644"/>
              <a:ext cx="1789500" cy="1092900"/>
            </a:xfrm>
            <a:prstGeom prst="rect">
              <a:avLst/>
            </a:prstGeom>
            <a:noFill/>
            <a:ln>
              <a:noFill/>
            </a:ln>
          </p:spPr>
          <p:txBody>
            <a:bodyPr anchorCtr="0" anchor="ctr" bIns="25400" lIns="38100" spcFirstLastPara="1" rIns="38100" wrap="square" tIns="25400">
              <a:noAutofit/>
            </a:bodyPr>
            <a:lstStyle/>
            <a:p>
              <a:pPr indent="0" lvl="0" marL="0" marR="0" rtl="0" algn="ctr">
                <a:lnSpc>
                  <a:spcPct val="90000"/>
                </a:lnSpc>
                <a:spcBef>
                  <a:spcPts val="0"/>
                </a:spcBef>
                <a:spcAft>
                  <a:spcPts val="0"/>
                </a:spcAft>
                <a:buNone/>
              </a:pPr>
              <a:r>
                <a:rPr b="0" i="0" lang="en-GB" sz="2000" u="none" cap="none" strike="noStrike">
                  <a:solidFill>
                    <a:schemeClr val="dk1"/>
                  </a:solidFill>
                  <a:latin typeface="Arial"/>
                  <a:ea typeface="Arial"/>
                  <a:cs typeface="Arial"/>
                  <a:sym typeface="Arial"/>
                </a:rPr>
                <a:t>Records</a:t>
              </a:r>
              <a:endParaRPr/>
            </a:p>
          </p:txBody>
        </p:sp>
        <p:sp>
          <p:nvSpPr>
            <p:cNvPr id="255" name="Google Shape;255;p43"/>
            <p:cNvSpPr/>
            <p:nvPr/>
          </p:nvSpPr>
          <p:spPr>
            <a:xfrm>
              <a:off x="3338214" y="496"/>
              <a:ext cx="2321700" cy="1161000"/>
            </a:xfrm>
            <a:prstGeom prst="roundRect">
              <a:avLst>
                <a:gd fmla="val 10000" name="adj"/>
              </a:avLst>
            </a:prstGeom>
            <a:gradFill>
              <a:gsLst>
                <a:gs pos="0">
                  <a:srgbClr val="AAB7DB"/>
                </a:gs>
                <a:gs pos="35000">
                  <a:srgbClr val="C4CDE5"/>
                </a:gs>
                <a:gs pos="100000">
                  <a:srgbClr val="E8EBF6"/>
                </a:gs>
              </a:gsLst>
              <a:lin ang="16200038" scaled="0"/>
            </a:gra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43"/>
            <p:cNvSpPr txBox="1"/>
            <p:nvPr/>
          </p:nvSpPr>
          <p:spPr>
            <a:xfrm>
              <a:off x="3372214" y="34496"/>
              <a:ext cx="2253600" cy="1092900"/>
            </a:xfrm>
            <a:prstGeom prst="rect">
              <a:avLst/>
            </a:prstGeom>
            <a:noFill/>
            <a:ln>
              <a:noFill/>
            </a:ln>
          </p:spPr>
          <p:txBody>
            <a:bodyPr anchorCtr="0" anchor="ctr" bIns="26650" lIns="40000" spcFirstLastPara="1" rIns="40000" wrap="square" tIns="26650">
              <a:noAutofit/>
            </a:bodyPr>
            <a:lstStyle/>
            <a:p>
              <a:pPr indent="0" lvl="0" marL="0" marR="0" rtl="0" algn="ctr">
                <a:lnSpc>
                  <a:spcPct val="90000"/>
                </a:lnSpc>
                <a:spcBef>
                  <a:spcPts val="0"/>
                </a:spcBef>
                <a:spcAft>
                  <a:spcPts val="0"/>
                </a:spcAft>
                <a:buNone/>
              </a:pPr>
              <a:r>
                <a:rPr b="0" i="0" lang="en-GB" sz="2100" u="none" cap="none" strike="noStrike">
                  <a:solidFill>
                    <a:schemeClr val="dk1"/>
                  </a:solidFill>
                  <a:latin typeface="Arial"/>
                  <a:ea typeface="Arial"/>
                  <a:cs typeface="Arial"/>
                  <a:sym typeface="Arial"/>
                </a:rPr>
                <a:t>Key concepts:</a:t>
              </a:r>
              <a:endParaRPr b="0" i="0" sz="2100" u="none" cap="none" strike="noStrike">
                <a:solidFill>
                  <a:schemeClr val="dk1"/>
                </a:solidFill>
                <a:latin typeface="Arial"/>
                <a:ea typeface="Arial"/>
                <a:cs typeface="Arial"/>
                <a:sym typeface="Arial"/>
              </a:endParaRPr>
            </a:p>
          </p:txBody>
        </p:sp>
        <p:sp>
          <p:nvSpPr>
            <p:cNvPr id="257" name="Google Shape;257;p43"/>
            <p:cNvSpPr/>
            <p:nvPr/>
          </p:nvSpPr>
          <p:spPr>
            <a:xfrm>
              <a:off x="3570386" y="1161355"/>
              <a:ext cx="232200" cy="870600"/>
            </a:xfrm>
            <a:custGeom>
              <a:rect b="b" l="l" r="r" t="t"/>
              <a:pathLst>
                <a:path extrusionOk="0" h="120000" w="120000">
                  <a:moveTo>
                    <a:pt x="0" y="0"/>
                  </a:moveTo>
                  <a:lnTo>
                    <a:pt x="0" y="120000"/>
                  </a:lnTo>
                  <a:lnTo>
                    <a:pt x="120000" y="120000"/>
                  </a:lnTo>
                </a:path>
              </a:pathLst>
            </a:custGeom>
            <a:noFill/>
            <a:ln cap="flat" cmpd="sng" w="25400">
              <a:solidFill>
                <a:srgbClr val="153963"/>
              </a:solidFill>
              <a:prstDash val="solid"/>
              <a:round/>
              <a:headEnd len="sm" w="sm" type="none"/>
              <a:tailEnd len="sm" w="sm" type="none"/>
            </a:ln>
          </p:spPr>
        </p:sp>
        <p:sp>
          <p:nvSpPr>
            <p:cNvPr id="258" name="Google Shape;258;p43"/>
            <p:cNvSpPr/>
            <p:nvPr/>
          </p:nvSpPr>
          <p:spPr>
            <a:xfrm>
              <a:off x="3802558" y="1451570"/>
              <a:ext cx="1857300" cy="1161000"/>
            </a:xfrm>
            <a:prstGeom prst="roundRect">
              <a:avLst>
                <a:gd fmla="val 10000" name="adj"/>
              </a:avLst>
            </a:prstGeom>
            <a:solidFill>
              <a:srgbClr val="EEECE0">
                <a:alpha val="89800"/>
              </a:srgbClr>
            </a:solidFill>
            <a:ln cap="flat" cmpd="sng" w="9525">
              <a:solidFill>
                <a:srgbClr val="1D49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43"/>
            <p:cNvSpPr txBox="1"/>
            <p:nvPr/>
          </p:nvSpPr>
          <p:spPr>
            <a:xfrm>
              <a:off x="3836558" y="1485570"/>
              <a:ext cx="1789500" cy="1092900"/>
            </a:xfrm>
            <a:prstGeom prst="rect">
              <a:avLst/>
            </a:prstGeom>
            <a:noFill/>
            <a:ln>
              <a:noFill/>
            </a:ln>
          </p:spPr>
          <p:txBody>
            <a:bodyPr anchorCtr="0" anchor="ctr" bIns="25400" lIns="38100" spcFirstLastPara="1" rIns="38100" wrap="square" tIns="25400">
              <a:noAutofit/>
            </a:bodyPr>
            <a:lstStyle/>
            <a:p>
              <a:pPr indent="0" lvl="0" marL="0" marR="0" rtl="0" algn="ctr">
                <a:lnSpc>
                  <a:spcPct val="90000"/>
                </a:lnSpc>
                <a:spcBef>
                  <a:spcPts val="0"/>
                </a:spcBef>
                <a:spcAft>
                  <a:spcPts val="0"/>
                </a:spcAft>
                <a:buNone/>
              </a:pPr>
              <a:r>
                <a:rPr b="0" i="0" lang="en-GB" sz="2000" u="none" cap="none" strike="noStrike">
                  <a:solidFill>
                    <a:schemeClr val="dk1"/>
                  </a:solidFill>
                  <a:latin typeface="Arial"/>
                  <a:ea typeface="Arial"/>
                  <a:cs typeface="Arial"/>
                  <a:sym typeface="Arial"/>
                </a:rPr>
                <a:t>Namespace based providers</a:t>
              </a:r>
              <a:endParaRPr b="0" i="0" sz="2000" u="none" cap="none" strike="noStrike">
                <a:solidFill>
                  <a:schemeClr val="dk1"/>
                </a:solidFill>
                <a:latin typeface="Arial"/>
                <a:ea typeface="Arial"/>
                <a:cs typeface="Arial"/>
                <a:sym typeface="Arial"/>
              </a:endParaRPr>
            </a:p>
          </p:txBody>
        </p:sp>
        <p:sp>
          <p:nvSpPr>
            <p:cNvPr id="260" name="Google Shape;260;p43"/>
            <p:cNvSpPr/>
            <p:nvPr/>
          </p:nvSpPr>
          <p:spPr>
            <a:xfrm>
              <a:off x="3570386" y="1161355"/>
              <a:ext cx="232200" cy="2321700"/>
            </a:xfrm>
            <a:custGeom>
              <a:rect b="b" l="l" r="r" t="t"/>
              <a:pathLst>
                <a:path extrusionOk="0" h="120000" w="120000">
                  <a:moveTo>
                    <a:pt x="0" y="0"/>
                  </a:moveTo>
                  <a:lnTo>
                    <a:pt x="0" y="120000"/>
                  </a:lnTo>
                  <a:lnTo>
                    <a:pt x="120000" y="120000"/>
                  </a:lnTo>
                </a:path>
              </a:pathLst>
            </a:custGeom>
            <a:noFill/>
            <a:ln cap="flat" cmpd="sng" w="25400">
              <a:solidFill>
                <a:srgbClr val="153963"/>
              </a:solidFill>
              <a:prstDash val="solid"/>
              <a:round/>
              <a:headEnd len="sm" w="sm" type="none"/>
              <a:tailEnd len="sm" w="sm" type="none"/>
            </a:ln>
          </p:spPr>
        </p:sp>
        <p:sp>
          <p:nvSpPr>
            <p:cNvPr id="261" name="Google Shape;261;p43"/>
            <p:cNvSpPr/>
            <p:nvPr/>
          </p:nvSpPr>
          <p:spPr>
            <a:xfrm>
              <a:off x="3802558" y="2902644"/>
              <a:ext cx="1857300" cy="1161000"/>
            </a:xfrm>
            <a:prstGeom prst="roundRect">
              <a:avLst>
                <a:gd fmla="val 10000" name="adj"/>
              </a:avLst>
            </a:prstGeom>
            <a:solidFill>
              <a:srgbClr val="EEECE0">
                <a:alpha val="89800"/>
              </a:srgbClr>
            </a:solidFill>
            <a:ln cap="flat" cmpd="sng" w="9525">
              <a:solidFill>
                <a:srgbClr val="1D49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43"/>
            <p:cNvSpPr txBox="1"/>
            <p:nvPr/>
          </p:nvSpPr>
          <p:spPr>
            <a:xfrm>
              <a:off x="3836558" y="2936644"/>
              <a:ext cx="1789500" cy="1092900"/>
            </a:xfrm>
            <a:prstGeom prst="rect">
              <a:avLst/>
            </a:prstGeom>
            <a:noFill/>
            <a:ln>
              <a:noFill/>
            </a:ln>
          </p:spPr>
          <p:txBody>
            <a:bodyPr anchorCtr="0" anchor="ctr" bIns="25400" lIns="38100" spcFirstLastPara="1" rIns="38100" wrap="square" tIns="25400">
              <a:noAutofit/>
            </a:bodyPr>
            <a:lstStyle/>
            <a:p>
              <a:pPr indent="0" lvl="0" marL="0" marR="0" rtl="0" algn="ctr">
                <a:lnSpc>
                  <a:spcPct val="90000"/>
                </a:lnSpc>
                <a:spcBef>
                  <a:spcPts val="0"/>
                </a:spcBef>
                <a:spcAft>
                  <a:spcPts val="0"/>
                </a:spcAft>
                <a:buNone/>
              </a:pPr>
              <a:r>
                <a:rPr b="0" i="0" lang="en-GB" sz="2000" u="none" cap="none" strike="noStrike">
                  <a:solidFill>
                    <a:schemeClr val="dk1"/>
                  </a:solidFill>
                  <a:latin typeface="Arial"/>
                  <a:ea typeface="Arial"/>
                  <a:cs typeface="Arial"/>
                  <a:sym typeface="Arial"/>
                </a:rPr>
                <a:t>Publishers that handle “peer” connections</a:t>
              </a: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44"/>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Install Transformer</a:t>
            </a:r>
            <a:endParaRPr/>
          </a:p>
        </p:txBody>
      </p:sp>
      <p:pic>
        <p:nvPicPr>
          <p:cNvPr descr="Try it Yourself Icon2.png" id="269" name="Google Shape;269;p44"/>
          <p:cNvPicPr preferRelativeResize="0"/>
          <p:nvPr/>
        </p:nvPicPr>
        <p:blipFill>
          <a:blip r:embed="rId3">
            <a:alphaModFix/>
          </a:blip>
          <a:stretch>
            <a:fillRect/>
          </a:stretch>
        </p:blipFill>
        <p:spPr>
          <a:xfrm>
            <a:off x="7422980" y="340679"/>
            <a:ext cx="683062" cy="683120"/>
          </a:xfrm>
          <a:prstGeom prst="rect">
            <a:avLst/>
          </a:prstGeom>
          <a:noFill/>
          <a:ln>
            <a:noFill/>
          </a:ln>
        </p:spPr>
      </p:pic>
      <p:sp>
        <p:nvSpPr>
          <p:cNvPr id="270" name="Google Shape;270;p44"/>
          <p:cNvSpPr txBox="1"/>
          <p:nvPr>
            <p:ph idx="4294967295" type="body"/>
          </p:nvPr>
        </p:nvSpPr>
        <p:spPr>
          <a:xfrm>
            <a:off x="457200" y="1200150"/>
            <a:ext cx="8229600" cy="1417500"/>
          </a:xfrm>
          <a:prstGeom prst="rect">
            <a:avLst/>
          </a:prstGeom>
          <a:noFill/>
          <a:ln>
            <a:noFill/>
          </a:ln>
        </p:spPr>
        <p:txBody>
          <a:bodyPr anchorCtr="0" anchor="t" bIns="45700" lIns="91425" spcFirstLastPara="1" rIns="91425" wrap="square" tIns="45700">
            <a:noAutofit/>
          </a:bodyPr>
          <a:lstStyle/>
          <a:p>
            <a:pPr indent="-406400" lvl="0" marL="342900" rtl="0" algn="l">
              <a:spcBef>
                <a:spcPts val="0"/>
              </a:spcBef>
              <a:spcAft>
                <a:spcPts val="1600"/>
              </a:spcAft>
              <a:buClr>
                <a:srgbClr val="434343"/>
              </a:buClr>
              <a:buSzPts val="2400"/>
              <a:buChar char="●"/>
            </a:pPr>
            <a:r>
              <a:rPr lang="en-GB" sz="2400">
                <a:solidFill>
                  <a:srgbClr val="434343"/>
                </a:solidFill>
              </a:rPr>
              <a:t>Follow “Deployment Framework and Caplin Platform” tutorial</a:t>
            </a:r>
            <a:r>
              <a:rPr lang="en-GB" sz="2400">
                <a:solidFill>
                  <a:srgbClr val="434343"/>
                </a:solidFill>
              </a:rPr>
              <a:t>, Install Transformer</a:t>
            </a:r>
            <a:endParaRPr sz="2400">
              <a:solidFill>
                <a:srgbClr val="434343"/>
              </a:solidFill>
            </a:endParaRPr>
          </a:p>
        </p:txBody>
      </p:sp>
      <p:sp>
        <p:nvSpPr>
          <p:cNvPr id="271" name="Google Shape;271;p44"/>
          <p:cNvSpPr/>
          <p:nvPr/>
        </p:nvSpPr>
        <p:spPr>
          <a:xfrm rot="10800000">
            <a:off x="2209682" y="2278092"/>
            <a:ext cx="4724400" cy="7998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44"/>
          <p:cNvSpPr txBox="1"/>
          <p:nvPr/>
        </p:nvSpPr>
        <p:spPr>
          <a:xfrm>
            <a:off x="2209918" y="2278678"/>
            <a:ext cx="4724400" cy="5193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Copy Transformer zip to kits directory and deploy Transformer using ./dfw deploy</a:t>
            </a:r>
            <a:endParaRPr sz="1200">
              <a:solidFill>
                <a:srgbClr val="FFFFFF"/>
              </a:solidFill>
              <a:latin typeface="Roboto Light"/>
              <a:ea typeface="Roboto Light"/>
              <a:cs typeface="Roboto Light"/>
              <a:sym typeface="Roboto Light"/>
            </a:endParaRPr>
          </a:p>
        </p:txBody>
      </p:sp>
      <p:sp>
        <p:nvSpPr>
          <p:cNvPr id="273" name="Google Shape;273;p44"/>
          <p:cNvSpPr/>
          <p:nvPr/>
        </p:nvSpPr>
        <p:spPr>
          <a:xfrm rot="10800000">
            <a:off x="2209682" y="3077758"/>
            <a:ext cx="4724400" cy="7998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4" name="Google Shape;274;p44"/>
          <p:cNvSpPr txBox="1"/>
          <p:nvPr/>
        </p:nvSpPr>
        <p:spPr>
          <a:xfrm>
            <a:off x="2209918" y="3078345"/>
            <a:ext cx="4724400" cy="5193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Start the Deployment Framework: ./dfw start</a:t>
            </a:r>
            <a:endParaRPr sz="1200">
              <a:solidFill>
                <a:srgbClr val="FFFFFF"/>
              </a:solidFill>
              <a:latin typeface="Roboto Light"/>
              <a:ea typeface="Roboto Light"/>
              <a:cs typeface="Roboto Light"/>
              <a:sym typeface="Roboto Light"/>
            </a:endParaRPr>
          </a:p>
        </p:txBody>
      </p:sp>
      <p:sp>
        <p:nvSpPr>
          <p:cNvPr id="275" name="Google Shape;275;p44"/>
          <p:cNvSpPr/>
          <p:nvPr/>
        </p:nvSpPr>
        <p:spPr>
          <a:xfrm rot="10800000">
            <a:off x="2209682" y="3877425"/>
            <a:ext cx="4724400" cy="7998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44"/>
          <p:cNvSpPr txBox="1"/>
          <p:nvPr/>
        </p:nvSpPr>
        <p:spPr>
          <a:xfrm>
            <a:off x="2209918" y="3913562"/>
            <a:ext cx="4724400" cy="5193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Check out the Liberator status page where you will see the Transformer up and running</a:t>
            </a:r>
            <a:endParaRPr sz="1200">
              <a:solidFill>
                <a:srgbClr val="FFFFFF"/>
              </a:solidFill>
              <a:latin typeface="Roboto Light"/>
              <a:ea typeface="Roboto Light"/>
              <a:cs typeface="Roboto Light"/>
              <a:sym typeface="Roboto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45"/>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Transformer Log Files</a:t>
            </a:r>
            <a:endParaRPr/>
          </a:p>
        </p:txBody>
      </p:sp>
      <p:sp>
        <p:nvSpPr>
          <p:cNvPr id="283" name="Google Shape;283;p45"/>
          <p:cNvSpPr/>
          <p:nvPr/>
        </p:nvSpPr>
        <p:spPr>
          <a:xfrm>
            <a:off x="1310966" y="1225154"/>
            <a:ext cx="6902400" cy="527700"/>
          </a:xfrm>
          <a:custGeom>
            <a:rect b="b" l="l" r="r" t="t"/>
            <a:pathLst>
              <a:path extrusionOk="0" h="120000" w="120000">
                <a:moveTo>
                  <a:pt x="0" y="0"/>
                </a:moveTo>
                <a:lnTo>
                  <a:pt x="120000" y="0"/>
                </a:lnTo>
                <a:lnTo>
                  <a:pt x="120000" y="120000"/>
                </a:lnTo>
                <a:lnTo>
                  <a:pt x="0" y="120000"/>
                </a:lnTo>
                <a:lnTo>
                  <a:pt x="0" y="0"/>
                </a:lnTo>
                <a:close/>
              </a:path>
            </a:pathLst>
          </a:custGeom>
          <a:solidFill>
            <a:srgbClr val="DCEFF4"/>
          </a:solidFill>
          <a:ln cap="flat" cmpd="sng" w="9525">
            <a:solidFill>
              <a:srgbClr val="153963">
                <a:alpha val="0"/>
              </a:srgbClr>
            </a:solidFill>
            <a:prstDash val="solid"/>
            <a:round/>
            <a:headEnd len="sm" w="sm" type="none"/>
            <a:tailEnd len="sm" w="sm" type="none"/>
          </a:ln>
          <a:effectLst>
            <a:outerShdw blurRad="50800" rotWithShape="0" algn="t" dir="5400000" dist="38100">
              <a:srgbClr val="000000">
                <a:alpha val="40000"/>
              </a:srgbClr>
            </a:outerShdw>
          </a:effectLst>
        </p:spPr>
        <p:txBody>
          <a:bodyPr anchorCtr="0" anchor="ctr" bIns="30475" lIns="45700" spcFirstLastPara="1" rIns="45700" wrap="square" tIns="30475">
            <a:noAutofit/>
          </a:bodyPr>
          <a:lstStyle/>
          <a:p>
            <a:pPr indent="0" lvl="0" marL="0" marR="0" rtl="0" algn="l">
              <a:lnSpc>
                <a:spcPct val="90000"/>
              </a:lnSpc>
              <a:spcBef>
                <a:spcPts val="0"/>
              </a:spcBef>
              <a:spcAft>
                <a:spcPts val="0"/>
              </a:spcAft>
              <a:buNone/>
            </a:pPr>
            <a:r>
              <a:rPr i="0" lang="en-GB" sz="2400" u="none" cap="none" strike="noStrike">
                <a:solidFill>
                  <a:srgbClr val="1D497D"/>
                </a:solidFill>
                <a:latin typeface="Roboto"/>
                <a:ea typeface="Roboto"/>
                <a:cs typeface="Roboto"/>
                <a:sym typeface="Roboto"/>
              </a:rPr>
              <a:t>Log files can be found in servers/Transformer/var</a:t>
            </a:r>
            <a:endParaRPr i="0" sz="2400" u="none" cap="none" strike="noStrike">
              <a:solidFill>
                <a:srgbClr val="1D497D"/>
              </a:solidFill>
              <a:latin typeface="Roboto"/>
              <a:ea typeface="Roboto"/>
              <a:cs typeface="Roboto"/>
              <a:sym typeface="Roboto"/>
            </a:endParaRPr>
          </a:p>
        </p:txBody>
      </p:sp>
      <p:grpSp>
        <p:nvGrpSpPr>
          <p:cNvPr id="284" name="Google Shape;284;p45"/>
          <p:cNvGrpSpPr/>
          <p:nvPr/>
        </p:nvGrpSpPr>
        <p:grpSpPr>
          <a:xfrm>
            <a:off x="3467006" y="2800991"/>
            <a:ext cx="2578421" cy="330750"/>
            <a:chOff x="3997980" y="3558737"/>
            <a:chExt cx="2578421" cy="441000"/>
          </a:xfrm>
        </p:grpSpPr>
        <p:sp>
          <p:nvSpPr>
            <p:cNvPr id="285" name="Google Shape;285;p45"/>
            <p:cNvSpPr/>
            <p:nvPr/>
          </p:nvSpPr>
          <p:spPr>
            <a:xfrm>
              <a:off x="3997980" y="3622708"/>
              <a:ext cx="2575500" cy="303000"/>
            </a:xfrm>
            <a:prstGeom prst="rect">
              <a:avLst/>
            </a:prstGeom>
            <a:solidFill>
              <a:srgbClr val="1D497D"/>
            </a:solidFill>
            <a:ln>
              <a:noFill/>
            </a:ln>
            <a:effectLst>
              <a:outerShdw blurRad="44450" algn="ctr" dir="5400000" dist="27940">
                <a:srgbClr val="000000">
                  <a:alpha val="3176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45"/>
            <p:cNvSpPr/>
            <p:nvPr/>
          </p:nvSpPr>
          <p:spPr>
            <a:xfrm>
              <a:off x="4181201" y="3558737"/>
              <a:ext cx="2395200" cy="441000"/>
            </a:xfrm>
            <a:custGeom>
              <a:rect b="b" l="l" r="r" t="t"/>
              <a:pathLst>
                <a:path extrusionOk="0" h="120000" w="120000">
                  <a:moveTo>
                    <a:pt x="0" y="0"/>
                  </a:moveTo>
                  <a:lnTo>
                    <a:pt x="120000" y="0"/>
                  </a:lnTo>
                  <a:lnTo>
                    <a:pt x="120000" y="120000"/>
                  </a:lnTo>
                  <a:lnTo>
                    <a:pt x="0" y="120000"/>
                  </a:lnTo>
                  <a:lnTo>
                    <a:pt x="0" y="0"/>
                  </a:lnTo>
                  <a:close/>
                </a:path>
              </a:pathLst>
            </a:custGeom>
            <a:solidFill>
              <a:srgbClr val="1D497D"/>
            </a:solidFill>
            <a:ln>
              <a:noFill/>
            </a:ln>
            <a:effectLst>
              <a:outerShdw blurRad="44450" algn="ctr" dir="5400000" dist="27940">
                <a:srgbClr val="000000">
                  <a:alpha val="31760"/>
                </a:srgbClr>
              </a:outerShdw>
            </a:effectLst>
          </p:spPr>
          <p:txBody>
            <a:bodyPr anchorCtr="0" anchor="ctr" bIns="113775" lIns="113775" spcFirstLastPara="1" rIns="113775" wrap="square" tIns="113775">
              <a:noAutofit/>
            </a:bodyPr>
            <a:lstStyle/>
            <a:p>
              <a:pPr indent="0" lvl="0" marL="0" marR="0" rtl="0" algn="l">
                <a:lnSpc>
                  <a:spcPct val="90000"/>
                </a:lnSpc>
                <a:spcBef>
                  <a:spcPts val="0"/>
                </a:spcBef>
                <a:spcAft>
                  <a:spcPts val="0"/>
                </a:spcAft>
                <a:buNone/>
              </a:pPr>
              <a:r>
                <a:rPr b="0" i="0" lang="en-GB" sz="1600" u="none" cap="none" strike="noStrike">
                  <a:solidFill>
                    <a:schemeClr val="lt1"/>
                  </a:solidFill>
                  <a:latin typeface="Arial"/>
                  <a:ea typeface="Arial"/>
                  <a:cs typeface="Arial"/>
                  <a:sym typeface="Arial"/>
                </a:rPr>
                <a:t>Pipeline log</a:t>
              </a:r>
              <a:endParaRPr b="0" i="0" sz="1600" u="none" cap="none" strike="noStrike">
                <a:solidFill>
                  <a:schemeClr val="lt1"/>
                </a:solidFill>
                <a:latin typeface="Arial"/>
                <a:ea typeface="Arial"/>
                <a:cs typeface="Arial"/>
                <a:sym typeface="Arial"/>
              </a:endParaRPr>
            </a:p>
          </p:txBody>
        </p:sp>
      </p:grpSp>
      <p:grpSp>
        <p:nvGrpSpPr>
          <p:cNvPr id="287" name="Google Shape;287;p45"/>
          <p:cNvGrpSpPr/>
          <p:nvPr/>
        </p:nvGrpSpPr>
        <p:grpSpPr>
          <a:xfrm>
            <a:off x="3468472" y="2445709"/>
            <a:ext cx="2575500" cy="330750"/>
            <a:chOff x="3756974" y="3107070"/>
            <a:chExt cx="2575500" cy="441000"/>
          </a:xfrm>
        </p:grpSpPr>
        <p:sp>
          <p:nvSpPr>
            <p:cNvPr id="288" name="Google Shape;288;p45"/>
            <p:cNvSpPr/>
            <p:nvPr/>
          </p:nvSpPr>
          <p:spPr>
            <a:xfrm>
              <a:off x="3756974" y="3173031"/>
              <a:ext cx="2575500" cy="303000"/>
            </a:xfrm>
            <a:prstGeom prst="rect">
              <a:avLst/>
            </a:prstGeom>
            <a:solidFill>
              <a:srgbClr val="1D497D"/>
            </a:solidFill>
            <a:ln>
              <a:noFill/>
            </a:ln>
            <a:effectLst>
              <a:outerShdw blurRad="44450" algn="ctr" dir="5400000" dist="27940">
                <a:srgbClr val="000000">
                  <a:alpha val="3176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45"/>
            <p:cNvSpPr/>
            <p:nvPr/>
          </p:nvSpPr>
          <p:spPr>
            <a:xfrm>
              <a:off x="3936383" y="3107070"/>
              <a:ext cx="2395200" cy="441000"/>
            </a:xfrm>
            <a:custGeom>
              <a:rect b="b" l="l" r="r" t="t"/>
              <a:pathLst>
                <a:path extrusionOk="0" h="120000" w="120000">
                  <a:moveTo>
                    <a:pt x="0" y="0"/>
                  </a:moveTo>
                  <a:lnTo>
                    <a:pt x="120000" y="0"/>
                  </a:lnTo>
                  <a:lnTo>
                    <a:pt x="120000" y="120000"/>
                  </a:lnTo>
                  <a:lnTo>
                    <a:pt x="0" y="120000"/>
                  </a:lnTo>
                  <a:lnTo>
                    <a:pt x="0" y="0"/>
                  </a:lnTo>
                  <a:close/>
                </a:path>
              </a:pathLst>
            </a:custGeom>
            <a:solidFill>
              <a:srgbClr val="1D497D"/>
            </a:solidFill>
            <a:ln>
              <a:noFill/>
            </a:ln>
            <a:effectLst>
              <a:outerShdw blurRad="44450" algn="ctr" dir="5400000" dist="27940">
                <a:srgbClr val="000000">
                  <a:alpha val="31760"/>
                </a:srgbClr>
              </a:outerShdw>
            </a:effectLst>
          </p:spPr>
          <p:txBody>
            <a:bodyPr anchorCtr="0" anchor="ctr" bIns="113775" lIns="113775" spcFirstLastPara="1" rIns="113775" wrap="square" tIns="113775">
              <a:noAutofit/>
            </a:bodyPr>
            <a:lstStyle/>
            <a:p>
              <a:pPr indent="0" lvl="0" marL="0" marR="0" rtl="0" algn="l">
                <a:lnSpc>
                  <a:spcPct val="90000"/>
                </a:lnSpc>
                <a:spcBef>
                  <a:spcPts val="0"/>
                </a:spcBef>
                <a:spcAft>
                  <a:spcPts val="0"/>
                </a:spcAft>
                <a:buNone/>
              </a:pPr>
              <a:r>
                <a:rPr b="0" i="0" lang="en-GB" sz="1600" u="none" cap="none" strike="noStrike">
                  <a:solidFill>
                    <a:schemeClr val="lt1"/>
                  </a:solidFill>
                  <a:latin typeface="Arial"/>
                  <a:ea typeface="Arial"/>
                  <a:cs typeface="Arial"/>
                  <a:sym typeface="Arial"/>
                </a:rPr>
                <a:t>Transformer log</a:t>
              </a:r>
              <a:endParaRPr b="0" i="0" sz="1600" u="none" cap="none" strike="noStrike">
                <a:solidFill>
                  <a:schemeClr val="lt1"/>
                </a:solidFill>
                <a:latin typeface="Arial"/>
                <a:ea typeface="Arial"/>
                <a:cs typeface="Arial"/>
                <a:sym typeface="Arial"/>
              </a:endParaRPr>
            </a:p>
          </p:txBody>
        </p:sp>
      </p:grpSp>
      <p:grpSp>
        <p:nvGrpSpPr>
          <p:cNvPr id="290" name="Google Shape;290;p45"/>
          <p:cNvGrpSpPr/>
          <p:nvPr/>
        </p:nvGrpSpPr>
        <p:grpSpPr>
          <a:xfrm>
            <a:off x="3475402" y="3152316"/>
            <a:ext cx="2581958" cy="330750"/>
            <a:chOff x="4024966" y="5207592"/>
            <a:chExt cx="2581958" cy="441000"/>
          </a:xfrm>
        </p:grpSpPr>
        <p:sp>
          <p:nvSpPr>
            <p:cNvPr id="291" name="Google Shape;291;p45"/>
            <p:cNvSpPr/>
            <p:nvPr/>
          </p:nvSpPr>
          <p:spPr>
            <a:xfrm>
              <a:off x="4024966" y="5265446"/>
              <a:ext cx="2575500" cy="303000"/>
            </a:xfrm>
            <a:prstGeom prst="rect">
              <a:avLst/>
            </a:prstGeom>
            <a:solidFill>
              <a:srgbClr val="1D497D"/>
            </a:solidFill>
            <a:ln>
              <a:noFill/>
            </a:ln>
            <a:effectLst>
              <a:outerShdw blurRad="44450" algn="ctr" dir="5400000" dist="27940">
                <a:srgbClr val="000000">
                  <a:alpha val="3176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45"/>
            <p:cNvSpPr/>
            <p:nvPr/>
          </p:nvSpPr>
          <p:spPr>
            <a:xfrm>
              <a:off x="4211724" y="5207592"/>
              <a:ext cx="2395200" cy="441000"/>
            </a:xfrm>
            <a:custGeom>
              <a:rect b="b" l="l" r="r" t="t"/>
              <a:pathLst>
                <a:path extrusionOk="0" h="120000" w="120000">
                  <a:moveTo>
                    <a:pt x="0" y="0"/>
                  </a:moveTo>
                  <a:lnTo>
                    <a:pt x="120000" y="0"/>
                  </a:lnTo>
                  <a:lnTo>
                    <a:pt x="120000" y="120000"/>
                  </a:lnTo>
                  <a:lnTo>
                    <a:pt x="0" y="120000"/>
                  </a:lnTo>
                  <a:lnTo>
                    <a:pt x="0" y="0"/>
                  </a:lnTo>
                  <a:close/>
                </a:path>
              </a:pathLst>
            </a:custGeom>
            <a:solidFill>
              <a:srgbClr val="1D497D"/>
            </a:solidFill>
            <a:ln>
              <a:noFill/>
            </a:ln>
            <a:effectLst>
              <a:outerShdw blurRad="44450" algn="ctr" dir="5400000" dist="27940">
                <a:srgbClr val="000000">
                  <a:alpha val="31760"/>
                </a:srgbClr>
              </a:outerShdw>
            </a:effectLst>
          </p:spPr>
          <p:txBody>
            <a:bodyPr anchorCtr="0" anchor="ctr" bIns="113775" lIns="113775" spcFirstLastPara="1" rIns="113775" wrap="square" tIns="113775">
              <a:noAutofit/>
            </a:bodyPr>
            <a:lstStyle/>
            <a:p>
              <a:pPr indent="0" lvl="0" marL="0" marR="0" rtl="0" algn="l">
                <a:lnSpc>
                  <a:spcPct val="90000"/>
                </a:lnSpc>
                <a:spcBef>
                  <a:spcPts val="0"/>
                </a:spcBef>
                <a:spcAft>
                  <a:spcPts val="0"/>
                </a:spcAft>
                <a:buNone/>
              </a:pPr>
              <a:r>
                <a:rPr b="0" i="0" lang="en-GB" sz="1600" u="none" cap="none" strike="noStrike">
                  <a:solidFill>
                    <a:schemeClr val="lt1"/>
                  </a:solidFill>
                  <a:latin typeface="Arial"/>
                  <a:ea typeface="Arial"/>
                  <a:cs typeface="Arial"/>
                  <a:sym typeface="Arial"/>
                </a:rPr>
                <a:t>JTM log</a:t>
              </a:r>
              <a:endParaRPr b="0" i="0" sz="1600" u="none" cap="none" strike="noStrike">
                <a:solidFill>
                  <a:schemeClr val="lt1"/>
                </a:solidFill>
                <a:latin typeface="Arial"/>
                <a:ea typeface="Arial"/>
                <a:cs typeface="Arial"/>
                <a:sym typeface="Arial"/>
              </a:endParaRPr>
            </a:p>
          </p:txBody>
        </p:sp>
      </p:grpSp>
      <p:grpSp>
        <p:nvGrpSpPr>
          <p:cNvPr id="293" name="Google Shape;293;p45"/>
          <p:cNvGrpSpPr/>
          <p:nvPr/>
        </p:nvGrpSpPr>
        <p:grpSpPr>
          <a:xfrm>
            <a:off x="3475402" y="3512494"/>
            <a:ext cx="2581958" cy="330750"/>
            <a:chOff x="4024966" y="5207592"/>
            <a:chExt cx="2581958" cy="441000"/>
          </a:xfrm>
        </p:grpSpPr>
        <p:sp>
          <p:nvSpPr>
            <p:cNvPr id="294" name="Google Shape;294;p45"/>
            <p:cNvSpPr/>
            <p:nvPr/>
          </p:nvSpPr>
          <p:spPr>
            <a:xfrm>
              <a:off x="4024966" y="5265446"/>
              <a:ext cx="2575500" cy="303000"/>
            </a:xfrm>
            <a:prstGeom prst="rect">
              <a:avLst/>
            </a:prstGeom>
            <a:solidFill>
              <a:srgbClr val="1D497D"/>
            </a:solidFill>
            <a:ln>
              <a:noFill/>
            </a:ln>
            <a:effectLst>
              <a:outerShdw blurRad="44450" algn="ctr" dir="5400000" dist="27940">
                <a:srgbClr val="000000">
                  <a:alpha val="3176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45"/>
            <p:cNvSpPr/>
            <p:nvPr/>
          </p:nvSpPr>
          <p:spPr>
            <a:xfrm>
              <a:off x="4211724" y="5207592"/>
              <a:ext cx="2395200" cy="441000"/>
            </a:xfrm>
            <a:custGeom>
              <a:rect b="b" l="l" r="r" t="t"/>
              <a:pathLst>
                <a:path extrusionOk="0" h="120000" w="120000">
                  <a:moveTo>
                    <a:pt x="0" y="0"/>
                  </a:moveTo>
                  <a:lnTo>
                    <a:pt x="120000" y="0"/>
                  </a:lnTo>
                  <a:lnTo>
                    <a:pt x="120000" y="120000"/>
                  </a:lnTo>
                  <a:lnTo>
                    <a:pt x="0" y="120000"/>
                  </a:lnTo>
                  <a:lnTo>
                    <a:pt x="0" y="0"/>
                  </a:lnTo>
                  <a:close/>
                </a:path>
              </a:pathLst>
            </a:custGeom>
            <a:solidFill>
              <a:srgbClr val="1D497D"/>
            </a:solidFill>
            <a:ln>
              <a:noFill/>
            </a:ln>
            <a:effectLst>
              <a:outerShdw blurRad="44450" algn="ctr" dir="5400000" dist="27940">
                <a:srgbClr val="000000">
                  <a:alpha val="31760"/>
                </a:srgbClr>
              </a:outerShdw>
            </a:effectLst>
          </p:spPr>
          <p:txBody>
            <a:bodyPr anchorCtr="0" anchor="ctr" bIns="113775" lIns="113775" spcFirstLastPara="1" rIns="113775" wrap="square" tIns="113775">
              <a:noAutofit/>
            </a:bodyPr>
            <a:lstStyle/>
            <a:p>
              <a:pPr indent="0" lvl="0" marL="0" marR="0" rtl="0" algn="l">
                <a:lnSpc>
                  <a:spcPct val="90000"/>
                </a:lnSpc>
                <a:spcBef>
                  <a:spcPts val="0"/>
                </a:spcBef>
                <a:spcAft>
                  <a:spcPts val="0"/>
                </a:spcAft>
                <a:buNone/>
              </a:pPr>
              <a:r>
                <a:rPr b="0" i="0" lang="en-GB" sz="1600" u="none" cap="none" strike="noStrike">
                  <a:solidFill>
                    <a:schemeClr val="lt1"/>
                  </a:solidFill>
                  <a:latin typeface="Arial"/>
                  <a:ea typeface="Arial"/>
                  <a:cs typeface="Arial"/>
                  <a:sym typeface="Arial"/>
                </a:rPr>
                <a:t>Packet log</a:t>
              </a:r>
              <a:endParaRPr b="0" i="0" sz="1600" u="none" cap="none" strike="noStrike">
                <a:solidFill>
                  <a:schemeClr val="lt1"/>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xmlns:r="http://schemas.openxmlformats.org/officeDocument/2006/relationships" name="4-3-pp-pres">
  <a:themeElements>
    <a:clrScheme name="Caplin 2012">
      <a:dk1>
        <a:srgbClr val="000000"/>
      </a:dk1>
      <a:lt1>
        <a:srgbClr val="FFFFFF"/>
      </a:lt1>
      <a:dk2>
        <a:srgbClr val="1F497D"/>
      </a:dk2>
      <a:lt2>
        <a:srgbClr val="EEECE1"/>
      </a:lt2>
      <a:accent1>
        <a:srgbClr val="EC6182"/>
      </a:accent1>
      <a:accent2>
        <a:srgbClr val="50B748"/>
      </a:accent2>
      <a:accent3>
        <a:srgbClr val="E8B13F"/>
      </a:accent3>
      <a:accent4>
        <a:srgbClr val="54B0CB"/>
      </a:accent4>
      <a:accent5>
        <a:srgbClr val="FF7231"/>
      </a:accent5>
      <a:accent6>
        <a:srgbClr val="818181"/>
      </a:accent6>
      <a:hlink>
        <a:srgbClr val="54B0CB"/>
      </a:hlink>
      <a:folHlink>
        <a:srgbClr val="54B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